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95" r:id="rId3"/>
    <p:sldId id="296" r:id="rId4"/>
    <p:sldId id="313" r:id="rId5"/>
    <p:sldId id="314" r:id="rId6"/>
    <p:sldId id="312" r:id="rId7"/>
    <p:sldId id="297" r:id="rId8"/>
    <p:sldId id="302" r:id="rId9"/>
    <p:sldId id="298" r:id="rId10"/>
    <p:sldId id="301" r:id="rId11"/>
    <p:sldId id="299" r:id="rId12"/>
    <p:sldId id="303" r:id="rId13"/>
    <p:sldId id="300" r:id="rId14"/>
    <p:sldId id="304" r:id="rId15"/>
    <p:sldId id="305" r:id="rId16"/>
    <p:sldId id="307" r:id="rId17"/>
    <p:sldId id="315" r:id="rId18"/>
    <p:sldId id="308" r:id="rId19"/>
    <p:sldId id="309" r:id="rId20"/>
    <p:sldId id="310" r:id="rId21"/>
    <p:sldId id="311" r:id="rId22"/>
    <p:sldId id="306" r:id="rId23"/>
    <p:sldId id="257" r:id="rId24"/>
    <p:sldId id="263" r:id="rId25"/>
    <p:sldId id="284" r:id="rId26"/>
    <p:sldId id="285" r:id="rId27"/>
    <p:sldId id="287" r:id="rId28"/>
    <p:sldId id="283" r:id="rId29"/>
    <p:sldId id="264" r:id="rId30"/>
    <p:sldId id="288" r:id="rId31"/>
    <p:sldId id="289" r:id="rId32"/>
    <p:sldId id="290" r:id="rId33"/>
    <p:sldId id="293" r:id="rId34"/>
    <p:sldId id="291" r:id="rId35"/>
    <p:sldId id="292" r:id="rId36"/>
    <p:sldId id="294" r:id="rId37"/>
    <p:sldId id="316" r:id="rId38"/>
    <p:sldId id="317" r:id="rId39"/>
    <p:sldId id="286" r:id="rId40"/>
    <p:sldId id="31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82" d="100"/>
          <a:sy n="182" d="100"/>
        </p:scale>
        <p:origin x="-95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30E31-3318-D24E-9825-C72948F26E2C}" type="datetimeFigureOut">
              <a:rPr lang="en-US" smtClean="0"/>
              <a:t>11/11/16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C81971-315C-F344-80A0-C21FEE9F7B64}" type="slidenum">
              <a:rPr lang="en-US" smtClean="0"/>
              <a:t>‹#›</a:t>
            </a:fld>
            <a:endParaRPr lang="en-US"/>
          </a:p>
        </p:txBody>
      </p:sp>
    </p:spTree>
    <p:extLst>
      <p:ext uri="{BB962C8B-B14F-4D97-AF65-F5344CB8AC3E}">
        <p14:creationId xmlns:p14="http://schemas.microsoft.com/office/powerpoint/2010/main" val="34427552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81971-315C-F344-80A0-C21FEE9F7B64}" type="slidenum">
              <a:rPr lang="en-US" smtClean="0"/>
              <a:t>34</a:t>
            </a:fld>
            <a:endParaRPr lang="en-US"/>
          </a:p>
        </p:txBody>
      </p:sp>
    </p:spTree>
    <p:extLst>
      <p:ext uri="{BB962C8B-B14F-4D97-AF65-F5344CB8AC3E}">
        <p14:creationId xmlns:p14="http://schemas.microsoft.com/office/powerpoint/2010/main" val="63098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81971-315C-F344-80A0-C21FEE9F7B64}" type="slidenum">
              <a:rPr lang="en-US" smtClean="0"/>
              <a:t>35</a:t>
            </a:fld>
            <a:endParaRPr lang="en-US"/>
          </a:p>
        </p:txBody>
      </p:sp>
    </p:spTree>
    <p:extLst>
      <p:ext uri="{BB962C8B-B14F-4D97-AF65-F5344CB8AC3E}">
        <p14:creationId xmlns:p14="http://schemas.microsoft.com/office/powerpoint/2010/main" val="63098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81971-315C-F344-80A0-C21FEE9F7B64}" type="slidenum">
              <a:rPr lang="en-US" smtClean="0"/>
              <a:t>36</a:t>
            </a:fld>
            <a:endParaRPr lang="en-US"/>
          </a:p>
        </p:txBody>
      </p:sp>
    </p:spTree>
    <p:extLst>
      <p:ext uri="{BB962C8B-B14F-4D97-AF65-F5344CB8AC3E}">
        <p14:creationId xmlns:p14="http://schemas.microsoft.com/office/powerpoint/2010/main" val="63098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11/11/16</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11/11/16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11/11/16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11/11/16</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11/11/16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11/11/16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11/11/16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11/11/16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11/11/16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11/11/16</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11/11/16</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11/11/16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g"/><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g"/><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g"/><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g"/><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g"/><Relationship Id="rId3"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g"/><Relationship Id="rId3"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laurensgardenservice.com/shop-2/" TargetMode="External"/><Relationship Id="rId3" Type="http://schemas.openxmlformats.org/officeDocument/2006/relationships/hyperlink" Target="http://www.laurensgardenservice.com/contact-our-gardening-expert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laurensgardenservice.com/contact-our-gardening-expert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bnativeplants.com" TargetMode="External"/><Relationship Id="rId4" Type="http://schemas.openxmlformats.org/officeDocument/2006/relationships/hyperlink" Target="http://www.missouribotanicalgarden.org" TargetMode="External"/><Relationship Id="rId1" Type="http://schemas.openxmlformats.org/officeDocument/2006/relationships/slideLayout" Target="../slideLayouts/slideLayout6.xml"/><Relationship Id="rId2" Type="http://schemas.openxmlformats.org/officeDocument/2006/relationships/hyperlink" Target="http://www.wildflower.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aurensgardenservice.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nps.gov/Plants/pubs/chesapeake/pdf/chesapeakenatives.pdf" TargetMode="External"/><Relationship Id="rId3" Type="http://schemas.openxmlformats.org/officeDocument/2006/relationships/hyperlink" Target="https://www.cleanwaterhoward.com/sites/default/files/uploads/cleanscapes_brochure.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000" i="1" dirty="0" smtClean="0"/>
              <a:t>Using Them to Attract Wildlife to Your Yard</a:t>
            </a:r>
            <a:endParaRPr lang="en-US" sz="2000" i="1" dirty="0"/>
          </a:p>
        </p:txBody>
      </p:sp>
      <p:sp>
        <p:nvSpPr>
          <p:cNvPr id="3" name="Title 2"/>
          <p:cNvSpPr>
            <a:spLocks noGrp="1"/>
          </p:cNvSpPr>
          <p:nvPr>
            <p:ph type="ctrTitle"/>
          </p:nvPr>
        </p:nvSpPr>
        <p:spPr/>
        <p:txBody>
          <a:bodyPr/>
          <a:lstStyle/>
          <a:p>
            <a:r>
              <a:rPr lang="en-US" dirty="0" smtClean="0"/>
              <a:t>Native Plants of Howard County, MD</a:t>
            </a:r>
            <a:endParaRPr lang="en-US" dirty="0"/>
          </a:p>
        </p:txBody>
      </p:sp>
    </p:spTree>
    <p:extLst>
      <p:ext uri="{BB962C8B-B14F-4D97-AF65-F5344CB8AC3E}">
        <p14:creationId xmlns:p14="http://schemas.microsoft.com/office/powerpoint/2010/main" val="124878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endParaRPr lang="en-US" dirty="0" smtClean="0"/>
          </a:p>
          <a:p>
            <a:pPr marL="0" indent="0">
              <a:buNone/>
            </a:pPr>
            <a:r>
              <a:rPr lang="en-US" dirty="0" smtClean="0"/>
              <a:t>There is some debate as to whether the introduction of numerous cultivars is beneficial to wildlife. For example, it has been observed that butterflies and pollinators do not visit Echinacea varieties nearly as much as the original plants. </a:t>
            </a:r>
          </a:p>
          <a:p>
            <a:pPr marL="0" indent="0">
              <a:buNone/>
            </a:pPr>
            <a:endParaRPr lang="en-US" dirty="0"/>
          </a:p>
          <a:p>
            <a:pPr marL="0" indent="0">
              <a:buNone/>
            </a:pPr>
            <a:r>
              <a:rPr lang="en-US" dirty="0" smtClean="0"/>
              <a:t>Some argue that cultivars with showier flowers are easier to find for pollinators then their original counterparts</a:t>
            </a:r>
          </a:p>
          <a:p>
            <a:pPr marL="0" indent="0">
              <a:buNone/>
            </a:pPr>
            <a:endParaRPr lang="en-US" dirty="0"/>
          </a:p>
          <a:p>
            <a:pPr marL="0" indent="0">
              <a:buNone/>
            </a:pPr>
            <a:r>
              <a:rPr lang="en-US" dirty="0" smtClean="0"/>
              <a:t>As of now not much research has been gathered. I believe keeping it as close to the way nature intended it makes the most sense. I do use cultivars and varieties, I just make sure I use more of the truly native plants.</a:t>
            </a:r>
            <a:endParaRPr lang="en-US" dirty="0"/>
          </a:p>
        </p:txBody>
      </p:sp>
      <p:sp>
        <p:nvSpPr>
          <p:cNvPr id="3" name="Title 2"/>
          <p:cNvSpPr>
            <a:spLocks noGrp="1"/>
          </p:cNvSpPr>
          <p:nvPr>
            <p:ph type="title"/>
          </p:nvPr>
        </p:nvSpPr>
        <p:spPr/>
        <p:txBody>
          <a:bodyPr/>
          <a:lstStyle/>
          <a:p>
            <a:r>
              <a:rPr lang="en-US" dirty="0" smtClean="0"/>
              <a:t>Cultivars</a:t>
            </a:r>
            <a:endParaRPr lang="en-US" dirty="0"/>
          </a:p>
        </p:txBody>
      </p:sp>
    </p:spTree>
    <p:extLst>
      <p:ext uri="{BB962C8B-B14F-4D97-AF65-F5344CB8AC3E}">
        <p14:creationId xmlns:p14="http://schemas.microsoft.com/office/powerpoint/2010/main" val="233566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smtClean="0"/>
          </a:p>
          <a:p>
            <a:pPr marL="0" indent="0">
              <a:buNone/>
            </a:pPr>
            <a:r>
              <a:rPr lang="en-US" dirty="0" smtClean="0"/>
              <a:t>A plant Variety is a cultivar that is protected legally by the original grower.</a:t>
            </a:r>
          </a:p>
          <a:p>
            <a:pPr marL="0" indent="0">
              <a:buNone/>
            </a:pPr>
            <a:endParaRPr lang="en-US" dirty="0"/>
          </a:p>
          <a:p>
            <a:pPr marL="0" indent="0">
              <a:buNone/>
            </a:pPr>
            <a:r>
              <a:rPr lang="en-US" dirty="0" smtClean="0"/>
              <a:t>Often the 2 are use interchangeably incorrectly. A grape ‘variety’ is actually a cultivar. </a:t>
            </a:r>
            <a:endParaRPr lang="en-US" dirty="0"/>
          </a:p>
        </p:txBody>
      </p:sp>
      <p:sp>
        <p:nvSpPr>
          <p:cNvPr id="3" name="Title 2"/>
          <p:cNvSpPr>
            <a:spLocks noGrp="1"/>
          </p:cNvSpPr>
          <p:nvPr>
            <p:ph type="title"/>
          </p:nvPr>
        </p:nvSpPr>
        <p:spPr/>
        <p:txBody>
          <a:bodyPr/>
          <a:lstStyle/>
          <a:p>
            <a:r>
              <a:rPr lang="en-US" dirty="0" smtClean="0"/>
              <a:t>Variety</a:t>
            </a:r>
            <a:endParaRPr lang="en-US" dirty="0"/>
          </a:p>
        </p:txBody>
      </p:sp>
    </p:spTree>
    <p:extLst>
      <p:ext uri="{BB962C8B-B14F-4D97-AF65-F5344CB8AC3E}">
        <p14:creationId xmlns:p14="http://schemas.microsoft.com/office/powerpoint/2010/main" val="287070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2. Plant a mix of grasses, ferns, groundcovers, trees, shrubs and perennials, planted densely.</a:t>
            </a:r>
          </a:p>
          <a:p>
            <a:pPr marL="0" indent="0">
              <a:buNone/>
            </a:pPr>
            <a:endParaRPr lang="en-US" dirty="0"/>
          </a:p>
          <a:p>
            <a:pPr marL="0" indent="0">
              <a:buNone/>
            </a:pPr>
            <a:r>
              <a:rPr lang="en-US" dirty="0" smtClean="0"/>
              <a:t>Creating a mixture of heights and different types of plants will attract the widest range of wildlife. </a:t>
            </a:r>
          </a:p>
          <a:p>
            <a:pPr marL="0" indent="0">
              <a:buNone/>
            </a:pPr>
            <a:endParaRPr lang="en-US" dirty="0"/>
          </a:p>
          <a:p>
            <a:pPr marL="0" indent="0">
              <a:buNone/>
            </a:pPr>
            <a:r>
              <a:rPr lang="en-US" dirty="0" smtClean="0"/>
              <a:t>Use at least 3 of each for perennials, ferns, grasses and shrubs. Start with 5 of each of the groundcover plants.</a:t>
            </a:r>
          </a:p>
        </p:txBody>
      </p:sp>
      <p:sp>
        <p:nvSpPr>
          <p:cNvPr id="3" name="Title 2"/>
          <p:cNvSpPr>
            <a:spLocks noGrp="1"/>
          </p:cNvSpPr>
          <p:nvPr>
            <p:ph type="title"/>
          </p:nvPr>
        </p:nvSpPr>
        <p:spPr/>
        <p:txBody>
          <a:bodyPr/>
          <a:lstStyle/>
          <a:p>
            <a:r>
              <a:rPr lang="en-US" dirty="0" smtClean="0"/>
              <a:t>Attracting Wildlife to Your Yard</a:t>
            </a:r>
            <a:endParaRPr lang="en-US" dirty="0"/>
          </a:p>
        </p:txBody>
      </p:sp>
    </p:spTree>
    <p:extLst>
      <p:ext uri="{BB962C8B-B14F-4D97-AF65-F5344CB8AC3E}">
        <p14:creationId xmlns:p14="http://schemas.microsoft.com/office/powerpoint/2010/main" val="47509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3. Create a water source if you don’t already have one</a:t>
            </a:r>
          </a:p>
          <a:p>
            <a:pPr marL="0" indent="0">
              <a:buNone/>
            </a:pPr>
            <a:endParaRPr lang="en-US" dirty="0"/>
          </a:p>
          <a:p>
            <a:pPr marL="0" indent="0">
              <a:buNone/>
            </a:pPr>
            <a:r>
              <a:rPr lang="en-US" dirty="0" smtClean="0"/>
              <a:t>Small pond</a:t>
            </a:r>
          </a:p>
          <a:p>
            <a:pPr marL="0" indent="0">
              <a:buNone/>
            </a:pPr>
            <a:r>
              <a:rPr lang="en-US" dirty="0" smtClean="0"/>
              <a:t>Small fountain</a:t>
            </a:r>
          </a:p>
          <a:p>
            <a:pPr marL="0" indent="0">
              <a:buNone/>
            </a:pPr>
            <a:r>
              <a:rPr lang="en-US" dirty="0" smtClean="0"/>
              <a:t>Bird bath</a:t>
            </a:r>
          </a:p>
          <a:p>
            <a:pPr marL="0" indent="0">
              <a:buNone/>
            </a:pPr>
            <a:r>
              <a:rPr lang="en-US" dirty="0" smtClean="0"/>
              <a:t>Vernal pond- </a:t>
            </a:r>
            <a:r>
              <a:rPr lang="en-US" dirty="0" err="1" smtClean="0"/>
              <a:t>seasonlly</a:t>
            </a:r>
            <a:r>
              <a:rPr lang="en-US" dirty="0" smtClean="0"/>
              <a:t> filled with water at a low point, usually in grasslands</a:t>
            </a:r>
            <a:endParaRPr lang="en-US" dirty="0"/>
          </a:p>
        </p:txBody>
      </p:sp>
      <p:sp>
        <p:nvSpPr>
          <p:cNvPr id="3" name="Title 2"/>
          <p:cNvSpPr>
            <a:spLocks noGrp="1"/>
          </p:cNvSpPr>
          <p:nvPr>
            <p:ph type="title"/>
          </p:nvPr>
        </p:nvSpPr>
        <p:spPr/>
        <p:txBody>
          <a:bodyPr/>
          <a:lstStyle/>
          <a:p>
            <a:r>
              <a:rPr lang="en-US" dirty="0" smtClean="0"/>
              <a:t>Attracting Wildlife to Your Yard</a:t>
            </a:r>
            <a:endParaRPr lang="en-US" dirty="0"/>
          </a:p>
        </p:txBody>
      </p:sp>
    </p:spTree>
    <p:extLst>
      <p:ext uri="{BB962C8B-B14F-4D97-AF65-F5344CB8AC3E}">
        <p14:creationId xmlns:p14="http://schemas.microsoft.com/office/powerpoint/2010/main" val="1079642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4. Provide constructed habitat</a:t>
            </a:r>
          </a:p>
          <a:p>
            <a:pPr marL="0" indent="0">
              <a:buNone/>
            </a:pPr>
            <a:r>
              <a:rPr lang="en-US" dirty="0" smtClean="0"/>
              <a:t>Bat houses</a:t>
            </a:r>
          </a:p>
          <a:p>
            <a:pPr marL="0" indent="0">
              <a:buNone/>
            </a:pPr>
            <a:r>
              <a:rPr lang="en-US" dirty="0" smtClean="0"/>
              <a:t>Bird houses- specific </a:t>
            </a:r>
          </a:p>
          <a:p>
            <a:pPr marL="0" indent="0">
              <a:buNone/>
            </a:pPr>
            <a:r>
              <a:rPr lang="en-US" dirty="0" smtClean="0"/>
              <a:t>Mason bee houses</a:t>
            </a:r>
          </a:p>
          <a:p>
            <a:pPr marL="0" indent="0">
              <a:buNone/>
            </a:pPr>
            <a:r>
              <a:rPr lang="en-US" dirty="0" smtClean="0"/>
              <a:t>Bee hives</a:t>
            </a:r>
          </a:p>
          <a:p>
            <a:pPr marL="0" indent="0">
              <a:buNone/>
            </a:pPr>
            <a:r>
              <a:rPr lang="en-US" dirty="0" smtClean="0"/>
              <a:t>Squirrel chairs</a:t>
            </a:r>
            <a:endParaRPr lang="en-US" dirty="0"/>
          </a:p>
        </p:txBody>
      </p:sp>
      <p:sp>
        <p:nvSpPr>
          <p:cNvPr id="3" name="Title 2"/>
          <p:cNvSpPr>
            <a:spLocks noGrp="1"/>
          </p:cNvSpPr>
          <p:nvPr>
            <p:ph type="title"/>
          </p:nvPr>
        </p:nvSpPr>
        <p:spPr/>
        <p:txBody>
          <a:bodyPr/>
          <a:lstStyle/>
          <a:p>
            <a:r>
              <a:rPr lang="en-US" dirty="0" smtClean="0"/>
              <a:t>Attracting Wildlife to Your Yard</a:t>
            </a:r>
            <a:endParaRPr lang="en-US" dirty="0"/>
          </a:p>
        </p:txBody>
      </p:sp>
      <p:pic>
        <p:nvPicPr>
          <p:cNvPr id="4" name="Picture 3" descr="570_3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331" y="4577302"/>
            <a:ext cx="1786703" cy="1518698"/>
          </a:xfrm>
          <a:prstGeom prst="rect">
            <a:avLst/>
          </a:prstGeom>
        </p:spPr>
      </p:pic>
      <p:pic>
        <p:nvPicPr>
          <p:cNvPr id="6" name="Picture 5" descr="beehiv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947" y="1650086"/>
            <a:ext cx="3086401" cy="2314801"/>
          </a:xfrm>
          <a:prstGeom prst="rect">
            <a:avLst/>
          </a:prstGeom>
        </p:spPr>
      </p:pic>
      <p:pic>
        <p:nvPicPr>
          <p:cNvPr id="7" name="Picture 6" descr="LARGE-PLYWOOD-BAT-HOUSE-NATURAL-2-CHAMB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884" y="3394223"/>
            <a:ext cx="2169835" cy="2893113"/>
          </a:xfrm>
          <a:prstGeom prst="rect">
            <a:avLst/>
          </a:prstGeom>
        </p:spPr>
      </p:pic>
    </p:spTree>
    <p:extLst>
      <p:ext uri="{BB962C8B-B14F-4D97-AF65-F5344CB8AC3E}">
        <p14:creationId xmlns:p14="http://schemas.microsoft.com/office/powerpoint/2010/main" val="322138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4. Provide constructed habitat</a:t>
            </a:r>
          </a:p>
          <a:p>
            <a:pPr marL="0" indent="0">
              <a:buNone/>
            </a:pPr>
            <a:endParaRPr lang="en-US" dirty="0" smtClean="0"/>
          </a:p>
          <a:p>
            <a:pPr marL="0" indent="0">
              <a:buNone/>
            </a:pPr>
            <a:r>
              <a:rPr lang="en-US" dirty="0" smtClean="0"/>
              <a:t>Bird houses</a:t>
            </a:r>
          </a:p>
          <a:p>
            <a:pPr marL="0" indent="0">
              <a:buNone/>
            </a:pPr>
            <a:endParaRPr lang="en-US" dirty="0" smtClean="0"/>
          </a:p>
          <a:p>
            <a:pPr marL="0" indent="0">
              <a:buNone/>
            </a:pPr>
            <a:r>
              <a:rPr lang="en-US" dirty="0" smtClean="0"/>
              <a:t>Mason bee houses</a:t>
            </a:r>
          </a:p>
        </p:txBody>
      </p:sp>
      <p:sp>
        <p:nvSpPr>
          <p:cNvPr id="3" name="Title 2"/>
          <p:cNvSpPr>
            <a:spLocks noGrp="1"/>
          </p:cNvSpPr>
          <p:nvPr>
            <p:ph type="title"/>
          </p:nvPr>
        </p:nvSpPr>
        <p:spPr/>
        <p:txBody>
          <a:bodyPr/>
          <a:lstStyle/>
          <a:p>
            <a:r>
              <a:rPr lang="en-US" dirty="0" smtClean="0"/>
              <a:t>Attracting Wildlife to Your Yard</a:t>
            </a:r>
            <a:endParaRPr lang="en-US" dirty="0"/>
          </a:p>
        </p:txBody>
      </p:sp>
      <p:pic>
        <p:nvPicPr>
          <p:cNvPr id="8" name="Picture 7" descr="1447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596" y="3881893"/>
            <a:ext cx="1918893" cy="2214107"/>
          </a:xfrm>
          <a:prstGeom prst="rect">
            <a:avLst/>
          </a:prstGeom>
        </p:spPr>
      </p:pic>
      <p:pic>
        <p:nvPicPr>
          <p:cNvPr id="9" name="Picture 8" descr="il_fullxfull.2601238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405" y="2078770"/>
            <a:ext cx="2309707" cy="2309707"/>
          </a:xfrm>
          <a:prstGeom prst="rect">
            <a:avLst/>
          </a:prstGeom>
        </p:spPr>
      </p:pic>
    </p:spTree>
    <p:extLst>
      <p:ext uri="{BB962C8B-B14F-4D97-AF65-F5344CB8AC3E}">
        <p14:creationId xmlns:p14="http://schemas.microsoft.com/office/powerpoint/2010/main" val="3354946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dirty="0" smtClean="0"/>
              <a:t>Use native flowering plants that are red, yellow, orange, pink and purple</a:t>
            </a:r>
          </a:p>
          <a:p>
            <a:pPr marL="0" indent="0">
              <a:buNone/>
            </a:pPr>
            <a:endParaRPr lang="en-US" dirty="0"/>
          </a:p>
          <a:p>
            <a:pPr marL="0" indent="0">
              <a:buNone/>
            </a:pPr>
            <a:r>
              <a:rPr lang="en-US" dirty="0" smtClean="0"/>
              <a:t>Use flowers that are flat topped, clustered or have short flower tubes</a:t>
            </a:r>
          </a:p>
          <a:p>
            <a:pPr marL="0" indent="0">
              <a:buNone/>
            </a:pPr>
            <a:endParaRPr lang="en-US" dirty="0"/>
          </a:p>
          <a:p>
            <a:pPr marL="0" indent="0">
              <a:buNone/>
            </a:pPr>
            <a:r>
              <a:rPr lang="en-US" dirty="0" smtClean="0"/>
              <a:t>Butterfly plantings should be located in full sun from mid morning to mid afternoon</a:t>
            </a:r>
          </a:p>
          <a:p>
            <a:pPr marL="0" indent="0">
              <a:buNone/>
            </a:pPr>
            <a:endParaRPr lang="en-US" dirty="0"/>
          </a:p>
          <a:p>
            <a:pPr marL="0" indent="0">
              <a:buNone/>
            </a:pPr>
            <a:r>
              <a:rPr lang="en-US" dirty="0" smtClean="0"/>
              <a:t>Plant for continuous bloom to keep a steady nectar supply</a:t>
            </a:r>
          </a:p>
          <a:p>
            <a:pPr marL="0" indent="0">
              <a:buNone/>
            </a:pPr>
            <a:endParaRPr lang="en-US" dirty="0"/>
          </a:p>
          <a:p>
            <a:pPr marL="0" indent="0">
              <a:buNone/>
            </a:pPr>
            <a:r>
              <a:rPr lang="en-US" dirty="0" smtClean="0"/>
              <a:t>Do not use insecticides, not even </a:t>
            </a:r>
            <a:r>
              <a:rPr lang="en-US" dirty="0" err="1" smtClean="0"/>
              <a:t>Bt</a:t>
            </a:r>
            <a:r>
              <a:rPr lang="en-US" dirty="0" smtClean="0"/>
              <a:t> which kills caterpillars</a:t>
            </a:r>
          </a:p>
          <a:p>
            <a:pPr marL="0" indent="0">
              <a:buNone/>
            </a:pPr>
            <a:endParaRPr lang="en-US" dirty="0"/>
          </a:p>
          <a:p>
            <a:pPr marL="0" indent="0">
              <a:buNone/>
            </a:pPr>
            <a:r>
              <a:rPr lang="en-US" dirty="0" smtClean="0"/>
              <a:t>Use flat stones in your garden in the sun to provide a place for butterflies to rest.</a:t>
            </a:r>
          </a:p>
          <a:p>
            <a:pPr marL="0" indent="0">
              <a:buNone/>
            </a:pPr>
            <a:endParaRPr lang="en-US" dirty="0"/>
          </a:p>
          <a:p>
            <a:pPr marL="0" indent="0">
              <a:buNone/>
            </a:pPr>
            <a:r>
              <a:rPr lang="en-US" dirty="0" smtClean="0"/>
              <a:t>Put sand in a flat pan and insert pan into soil in butterfly garden area to provide a place for butterflies to drink water. </a:t>
            </a:r>
          </a:p>
        </p:txBody>
      </p:sp>
      <p:sp>
        <p:nvSpPr>
          <p:cNvPr id="3" name="Title 2"/>
          <p:cNvSpPr>
            <a:spLocks noGrp="1"/>
          </p:cNvSpPr>
          <p:nvPr>
            <p:ph type="title"/>
          </p:nvPr>
        </p:nvSpPr>
        <p:spPr/>
        <p:txBody>
          <a:bodyPr/>
          <a:lstStyle/>
          <a:p>
            <a:r>
              <a:rPr lang="en-US" dirty="0" smtClean="0"/>
              <a:t>Attracting Butterflies</a:t>
            </a:r>
            <a:endParaRPr lang="en-US" dirty="0"/>
          </a:p>
        </p:txBody>
      </p:sp>
      <p:pic>
        <p:nvPicPr>
          <p:cNvPr id="4" name="Picture 3" descr="Baltimore-Sim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508" y="1949902"/>
            <a:ext cx="1809764" cy="2068302"/>
          </a:xfrm>
          <a:prstGeom prst="rect">
            <a:avLst/>
          </a:prstGeom>
        </p:spPr>
      </p:pic>
      <p:pic>
        <p:nvPicPr>
          <p:cNvPr id="5" name="Picture 4" descr="plexippusmmsm86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60" y="4018204"/>
            <a:ext cx="2325234" cy="1913474"/>
          </a:xfrm>
          <a:prstGeom prst="rect">
            <a:avLst/>
          </a:prstGeom>
        </p:spPr>
      </p:pic>
    </p:spTree>
    <p:extLst>
      <p:ext uri="{BB962C8B-B14F-4D97-AF65-F5344CB8AC3E}">
        <p14:creationId xmlns:p14="http://schemas.microsoft.com/office/powerpoint/2010/main" val="306728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pPr marL="0" indent="0">
              <a:buNone/>
            </a:pPr>
            <a:r>
              <a:rPr lang="en-US" dirty="0"/>
              <a:t>Favored Nectar Plants: </a:t>
            </a:r>
          </a:p>
          <a:p>
            <a:pPr marL="0" indent="0">
              <a:buNone/>
            </a:pPr>
            <a:r>
              <a:rPr lang="en-US" dirty="0"/>
              <a:t>Buckwheat (</a:t>
            </a:r>
            <a:r>
              <a:rPr lang="en-US" dirty="0" err="1"/>
              <a:t>Eriogonum</a:t>
            </a:r>
            <a:r>
              <a:rPr lang="en-US" dirty="0"/>
              <a:t>)</a:t>
            </a:r>
          </a:p>
          <a:p>
            <a:pPr marL="0" indent="0">
              <a:buNone/>
            </a:pPr>
            <a:r>
              <a:rPr lang="en-US" dirty="0"/>
              <a:t>Butterfly Bush (Buddleia)</a:t>
            </a:r>
          </a:p>
          <a:p>
            <a:pPr marL="0" indent="0">
              <a:buNone/>
            </a:pPr>
            <a:r>
              <a:rPr lang="en-US" dirty="0"/>
              <a:t>California Lilac (</a:t>
            </a:r>
            <a:r>
              <a:rPr lang="en-US" dirty="0" err="1"/>
              <a:t>Ceanothus</a:t>
            </a:r>
            <a:r>
              <a:rPr lang="en-US" dirty="0"/>
              <a:t>)</a:t>
            </a:r>
          </a:p>
          <a:p>
            <a:pPr marL="0" indent="0">
              <a:buNone/>
            </a:pPr>
            <a:r>
              <a:rPr lang="en-US" dirty="0"/>
              <a:t>Citrus (Citrus)</a:t>
            </a:r>
          </a:p>
          <a:p>
            <a:pPr marL="0" indent="0">
              <a:buNone/>
            </a:pPr>
            <a:r>
              <a:rPr lang="en-US" dirty="0"/>
              <a:t>Coneflower (Echinacea)</a:t>
            </a:r>
          </a:p>
          <a:p>
            <a:pPr marL="0" indent="0">
              <a:buNone/>
            </a:pPr>
            <a:r>
              <a:rPr lang="en-US" dirty="0"/>
              <a:t>Coreopsis (Coreopsis)</a:t>
            </a:r>
          </a:p>
          <a:p>
            <a:pPr marL="0" indent="0">
              <a:buNone/>
            </a:pPr>
            <a:r>
              <a:rPr lang="en-US" dirty="0"/>
              <a:t>Cosmos (Cosmos)</a:t>
            </a:r>
          </a:p>
          <a:p>
            <a:pPr marL="0" indent="0">
              <a:buNone/>
            </a:pPr>
            <a:r>
              <a:rPr lang="en-US" dirty="0"/>
              <a:t>Daisy (Aster and Chrysanthemum)</a:t>
            </a:r>
          </a:p>
          <a:p>
            <a:pPr marL="0" indent="0">
              <a:buNone/>
            </a:pPr>
            <a:r>
              <a:rPr lang="en-US" dirty="0"/>
              <a:t>Dianthus (Dianthus)</a:t>
            </a:r>
          </a:p>
          <a:p>
            <a:pPr marL="0" indent="0">
              <a:buNone/>
            </a:pPr>
            <a:r>
              <a:rPr lang="en-US" dirty="0"/>
              <a:t>Heliotrope (</a:t>
            </a:r>
            <a:r>
              <a:rPr lang="en-US" dirty="0" err="1"/>
              <a:t>Heliotropium</a:t>
            </a:r>
            <a:r>
              <a:rPr lang="en-US" dirty="0"/>
              <a:t>)</a:t>
            </a:r>
          </a:p>
          <a:p>
            <a:pPr marL="0" indent="0">
              <a:buNone/>
            </a:pPr>
            <a:r>
              <a:rPr lang="en-US" dirty="0"/>
              <a:t>Lantana (Lantana)</a:t>
            </a:r>
          </a:p>
          <a:p>
            <a:pPr marL="0" indent="0">
              <a:buNone/>
            </a:pPr>
            <a:r>
              <a:rPr lang="en-US" dirty="0"/>
              <a:t>Marigold (</a:t>
            </a:r>
            <a:r>
              <a:rPr lang="en-US" dirty="0" err="1"/>
              <a:t>Tagetes</a:t>
            </a:r>
            <a:r>
              <a:rPr lang="en-US" dirty="0"/>
              <a:t>)</a:t>
            </a:r>
          </a:p>
          <a:p>
            <a:pPr marL="0" indent="0">
              <a:buNone/>
            </a:pPr>
            <a:r>
              <a:rPr lang="en-US" dirty="0"/>
              <a:t>Milkweed (</a:t>
            </a:r>
            <a:r>
              <a:rPr lang="en-US" dirty="0" err="1"/>
              <a:t>Asclepias</a:t>
            </a:r>
            <a:r>
              <a:rPr lang="en-US" dirty="0"/>
              <a:t>)</a:t>
            </a:r>
          </a:p>
          <a:p>
            <a:pPr marL="0" indent="0">
              <a:buNone/>
            </a:pPr>
            <a:r>
              <a:rPr lang="en-US" dirty="0"/>
              <a:t>Pincushion Flower (</a:t>
            </a:r>
            <a:r>
              <a:rPr lang="en-US" dirty="0" err="1"/>
              <a:t>Scabiosa</a:t>
            </a:r>
            <a:r>
              <a:rPr lang="en-US" dirty="0"/>
              <a:t>)</a:t>
            </a:r>
          </a:p>
          <a:p>
            <a:pPr marL="0" indent="0">
              <a:buNone/>
            </a:pPr>
            <a:r>
              <a:rPr lang="en-US" dirty="0"/>
              <a:t>Rabbit Brush (</a:t>
            </a:r>
            <a:r>
              <a:rPr lang="en-US" dirty="0" err="1"/>
              <a:t>Chryssothamnus</a:t>
            </a:r>
            <a:r>
              <a:rPr lang="en-US" dirty="0"/>
              <a:t>)</a:t>
            </a:r>
          </a:p>
          <a:p>
            <a:pPr marL="0" indent="0">
              <a:buNone/>
            </a:pPr>
            <a:r>
              <a:rPr lang="en-US" dirty="0"/>
              <a:t>Rock Cress (</a:t>
            </a:r>
            <a:r>
              <a:rPr lang="en-US" dirty="0" err="1"/>
              <a:t>Arabis</a:t>
            </a:r>
            <a:r>
              <a:rPr lang="en-US" dirty="0"/>
              <a:t>)</a:t>
            </a:r>
          </a:p>
          <a:p>
            <a:pPr marL="0" indent="0">
              <a:buNone/>
            </a:pPr>
            <a:r>
              <a:rPr lang="en-US" dirty="0"/>
              <a:t>Salvia (Salvia)</a:t>
            </a:r>
          </a:p>
          <a:p>
            <a:pPr marL="0" indent="0">
              <a:buNone/>
            </a:pPr>
            <a:r>
              <a:rPr lang="en-US" dirty="0" err="1"/>
              <a:t>Senecio</a:t>
            </a:r>
            <a:r>
              <a:rPr lang="en-US" dirty="0"/>
              <a:t> (</a:t>
            </a:r>
            <a:r>
              <a:rPr lang="en-US" dirty="0" err="1"/>
              <a:t>Senecio</a:t>
            </a:r>
            <a:r>
              <a:rPr lang="en-US" dirty="0"/>
              <a:t>)</a:t>
            </a:r>
          </a:p>
          <a:p>
            <a:pPr marL="0" indent="0">
              <a:buNone/>
            </a:pPr>
            <a:r>
              <a:rPr lang="en-US" dirty="0"/>
              <a:t>Star Clusters (</a:t>
            </a:r>
            <a:r>
              <a:rPr lang="en-US" dirty="0" err="1"/>
              <a:t>Pentas</a:t>
            </a:r>
            <a:r>
              <a:rPr lang="en-US" dirty="0"/>
              <a:t>)</a:t>
            </a:r>
          </a:p>
          <a:p>
            <a:pPr marL="0" indent="0">
              <a:buNone/>
            </a:pPr>
            <a:r>
              <a:rPr lang="en-US" dirty="0"/>
              <a:t>Sweet Alyssum (</a:t>
            </a:r>
            <a:r>
              <a:rPr lang="en-US" dirty="0" err="1"/>
              <a:t>Lobularia</a:t>
            </a:r>
            <a:r>
              <a:rPr lang="en-US" dirty="0"/>
              <a:t>)</a:t>
            </a:r>
          </a:p>
          <a:p>
            <a:pPr marL="0" indent="0">
              <a:buNone/>
            </a:pPr>
            <a:r>
              <a:rPr lang="en-US" dirty="0"/>
              <a:t>Verbena (Verbena)</a:t>
            </a:r>
          </a:p>
          <a:p>
            <a:pPr marL="0" indent="0">
              <a:buNone/>
            </a:pPr>
            <a:r>
              <a:rPr lang="en-US" dirty="0"/>
              <a:t>Wall Flower (</a:t>
            </a:r>
            <a:r>
              <a:rPr lang="en-US" dirty="0" err="1"/>
              <a:t>Erysimum</a:t>
            </a:r>
            <a:r>
              <a:rPr lang="en-US" dirty="0"/>
              <a:t>)</a:t>
            </a:r>
          </a:p>
          <a:p>
            <a:pPr marL="0" indent="0">
              <a:buNone/>
            </a:pPr>
            <a:r>
              <a:rPr lang="en-US" dirty="0"/>
              <a:t>Zinnia (Zinnia)</a:t>
            </a:r>
            <a:endParaRPr lang="en-US" dirty="0" smtClean="0"/>
          </a:p>
        </p:txBody>
      </p:sp>
      <p:sp>
        <p:nvSpPr>
          <p:cNvPr id="3" name="Title 2"/>
          <p:cNvSpPr>
            <a:spLocks noGrp="1"/>
          </p:cNvSpPr>
          <p:nvPr>
            <p:ph type="title"/>
          </p:nvPr>
        </p:nvSpPr>
        <p:spPr/>
        <p:txBody>
          <a:bodyPr/>
          <a:lstStyle/>
          <a:p>
            <a:r>
              <a:rPr lang="en-US" dirty="0" smtClean="0"/>
              <a:t>Attracting Monarchs</a:t>
            </a:r>
            <a:endParaRPr lang="en-US" dirty="0"/>
          </a:p>
        </p:txBody>
      </p:sp>
      <p:pic>
        <p:nvPicPr>
          <p:cNvPr id="5" name="Picture 4" descr="plexippusmmsm86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484" y="2008827"/>
            <a:ext cx="3474003" cy="2858815"/>
          </a:xfrm>
          <a:prstGeom prst="rect">
            <a:avLst/>
          </a:prstGeom>
        </p:spPr>
      </p:pic>
    </p:spTree>
    <p:extLst>
      <p:ext uri="{BB962C8B-B14F-4D97-AF65-F5344CB8AC3E}">
        <p14:creationId xmlns:p14="http://schemas.microsoft.com/office/powerpoint/2010/main" val="92000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4. Provide constructed habitat</a:t>
            </a:r>
          </a:p>
          <a:p>
            <a:pPr marL="0" indent="0">
              <a:buNone/>
            </a:pPr>
            <a:endParaRPr lang="en-US" dirty="0" smtClean="0"/>
          </a:p>
          <a:p>
            <a:pPr marL="0" indent="0">
              <a:buNone/>
            </a:pPr>
            <a:r>
              <a:rPr lang="en-US" dirty="0" smtClean="0"/>
              <a:t>Bird houses</a:t>
            </a:r>
          </a:p>
          <a:p>
            <a:pPr marL="0" indent="0">
              <a:buNone/>
            </a:pPr>
            <a:endParaRPr lang="en-US" dirty="0" smtClean="0"/>
          </a:p>
          <a:p>
            <a:pPr marL="0" indent="0">
              <a:buNone/>
            </a:pPr>
            <a:r>
              <a:rPr lang="en-US" dirty="0" smtClean="0"/>
              <a:t>Mason bee houses</a:t>
            </a:r>
          </a:p>
        </p:txBody>
      </p:sp>
      <p:sp>
        <p:nvSpPr>
          <p:cNvPr id="3" name="Title 2"/>
          <p:cNvSpPr>
            <a:spLocks noGrp="1"/>
          </p:cNvSpPr>
          <p:nvPr>
            <p:ph type="title"/>
          </p:nvPr>
        </p:nvSpPr>
        <p:spPr/>
        <p:txBody>
          <a:bodyPr/>
          <a:lstStyle/>
          <a:p>
            <a:r>
              <a:rPr lang="en-US" dirty="0" smtClean="0"/>
              <a:t>Attracting Birds</a:t>
            </a:r>
            <a:endParaRPr lang="en-US" dirty="0"/>
          </a:p>
        </p:txBody>
      </p:sp>
      <p:pic>
        <p:nvPicPr>
          <p:cNvPr id="8" name="Picture 7" descr="1447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596" y="3881893"/>
            <a:ext cx="1918893" cy="2214107"/>
          </a:xfrm>
          <a:prstGeom prst="rect">
            <a:avLst/>
          </a:prstGeom>
        </p:spPr>
      </p:pic>
      <p:pic>
        <p:nvPicPr>
          <p:cNvPr id="9" name="Picture 8" descr="il_fullxfull.2601238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405" y="2078770"/>
            <a:ext cx="2309707" cy="2309707"/>
          </a:xfrm>
          <a:prstGeom prst="rect">
            <a:avLst/>
          </a:prstGeom>
        </p:spPr>
      </p:pic>
    </p:spTree>
    <p:extLst>
      <p:ext uri="{BB962C8B-B14F-4D97-AF65-F5344CB8AC3E}">
        <p14:creationId xmlns:p14="http://schemas.microsoft.com/office/powerpoint/2010/main" val="2558067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4. Provide constructed habitat</a:t>
            </a:r>
          </a:p>
          <a:p>
            <a:pPr marL="0" indent="0">
              <a:buNone/>
            </a:pPr>
            <a:endParaRPr lang="en-US" dirty="0" smtClean="0"/>
          </a:p>
          <a:p>
            <a:pPr marL="0" indent="0">
              <a:buNone/>
            </a:pPr>
            <a:r>
              <a:rPr lang="en-US" dirty="0" smtClean="0"/>
              <a:t>Bird houses</a:t>
            </a:r>
          </a:p>
          <a:p>
            <a:pPr marL="0" indent="0">
              <a:buNone/>
            </a:pPr>
            <a:endParaRPr lang="en-US" dirty="0" smtClean="0"/>
          </a:p>
          <a:p>
            <a:pPr marL="0" indent="0">
              <a:buNone/>
            </a:pPr>
            <a:r>
              <a:rPr lang="en-US" dirty="0" smtClean="0"/>
              <a:t>Mason bee houses</a:t>
            </a:r>
          </a:p>
        </p:txBody>
      </p:sp>
      <p:sp>
        <p:nvSpPr>
          <p:cNvPr id="3" name="Title 2"/>
          <p:cNvSpPr>
            <a:spLocks noGrp="1"/>
          </p:cNvSpPr>
          <p:nvPr>
            <p:ph type="title"/>
          </p:nvPr>
        </p:nvSpPr>
        <p:spPr/>
        <p:txBody>
          <a:bodyPr/>
          <a:lstStyle/>
          <a:p>
            <a:r>
              <a:rPr lang="en-US" dirty="0" smtClean="0"/>
              <a:t>Attracting Bees</a:t>
            </a:r>
            <a:endParaRPr lang="en-US" dirty="0"/>
          </a:p>
        </p:txBody>
      </p:sp>
      <p:pic>
        <p:nvPicPr>
          <p:cNvPr id="8" name="Picture 7" descr="1447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596" y="3881893"/>
            <a:ext cx="1918893" cy="2214107"/>
          </a:xfrm>
          <a:prstGeom prst="rect">
            <a:avLst/>
          </a:prstGeom>
        </p:spPr>
      </p:pic>
      <p:pic>
        <p:nvPicPr>
          <p:cNvPr id="9" name="Picture 8" descr="il_fullxfull.2601238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405" y="2078770"/>
            <a:ext cx="2309707" cy="2309707"/>
          </a:xfrm>
          <a:prstGeom prst="rect">
            <a:avLst/>
          </a:prstGeom>
        </p:spPr>
      </p:pic>
    </p:spTree>
    <p:extLst>
      <p:ext uri="{BB962C8B-B14F-4D97-AF65-F5344CB8AC3E}">
        <p14:creationId xmlns:p14="http://schemas.microsoft.com/office/powerpoint/2010/main" val="2483037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It’s now easier to use native plants in your garden. There is a wealth of information available on which plants are native and their benefits on the local ecology.</a:t>
            </a:r>
          </a:p>
          <a:p>
            <a:endParaRPr lang="en-US" dirty="0"/>
          </a:p>
          <a:p>
            <a:pPr marL="0" indent="0">
              <a:buNone/>
            </a:pPr>
            <a:r>
              <a:rPr lang="en-US" dirty="0" smtClean="0"/>
              <a:t>I have complied a list of my favorite natives, most of which are native to the Maryland Piedmont. A few are favorites that are native to the Eastern US, Northeastern US or Southeastern US- they are all from close locations and are the most beneficial for our local wildlife. </a:t>
            </a:r>
            <a:endParaRPr lang="en-US" dirty="0"/>
          </a:p>
        </p:txBody>
      </p:sp>
      <p:sp>
        <p:nvSpPr>
          <p:cNvPr id="3" name="Title 2"/>
          <p:cNvSpPr>
            <a:spLocks noGrp="1"/>
          </p:cNvSpPr>
          <p:nvPr>
            <p:ph type="title"/>
          </p:nvPr>
        </p:nvSpPr>
        <p:spPr/>
        <p:txBody>
          <a:bodyPr/>
          <a:lstStyle/>
          <a:p>
            <a:r>
              <a:rPr lang="en-US" dirty="0" smtClean="0"/>
              <a:t>Using Native Plants</a:t>
            </a:r>
            <a:endParaRPr lang="en-US" dirty="0"/>
          </a:p>
        </p:txBody>
      </p:sp>
    </p:spTree>
    <p:extLst>
      <p:ext uri="{BB962C8B-B14F-4D97-AF65-F5344CB8AC3E}">
        <p14:creationId xmlns:p14="http://schemas.microsoft.com/office/powerpoint/2010/main" val="3091554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4. Provide constructed habitat</a:t>
            </a:r>
          </a:p>
          <a:p>
            <a:pPr marL="0" indent="0">
              <a:buNone/>
            </a:pPr>
            <a:endParaRPr lang="en-US" dirty="0" smtClean="0"/>
          </a:p>
          <a:p>
            <a:pPr marL="0" indent="0">
              <a:buNone/>
            </a:pPr>
            <a:r>
              <a:rPr lang="en-US" dirty="0" smtClean="0"/>
              <a:t>Bird houses</a:t>
            </a:r>
          </a:p>
          <a:p>
            <a:pPr marL="0" indent="0">
              <a:buNone/>
            </a:pPr>
            <a:endParaRPr lang="en-US" dirty="0" smtClean="0"/>
          </a:p>
          <a:p>
            <a:pPr marL="0" indent="0">
              <a:buNone/>
            </a:pPr>
            <a:r>
              <a:rPr lang="en-US" dirty="0" smtClean="0"/>
              <a:t>Mason bee houses</a:t>
            </a:r>
          </a:p>
        </p:txBody>
      </p:sp>
      <p:sp>
        <p:nvSpPr>
          <p:cNvPr id="3" name="Title 2"/>
          <p:cNvSpPr>
            <a:spLocks noGrp="1"/>
          </p:cNvSpPr>
          <p:nvPr>
            <p:ph type="title"/>
          </p:nvPr>
        </p:nvSpPr>
        <p:spPr/>
        <p:txBody>
          <a:bodyPr/>
          <a:lstStyle/>
          <a:p>
            <a:r>
              <a:rPr lang="en-US" dirty="0" smtClean="0"/>
              <a:t>Attracting Turtles, Frogs and Lizards</a:t>
            </a:r>
            <a:endParaRPr lang="en-US" dirty="0"/>
          </a:p>
        </p:txBody>
      </p:sp>
    </p:spTree>
    <p:extLst>
      <p:ext uri="{BB962C8B-B14F-4D97-AF65-F5344CB8AC3E}">
        <p14:creationId xmlns:p14="http://schemas.microsoft.com/office/powerpoint/2010/main" val="3533750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4. Provide constructed habitat</a:t>
            </a:r>
          </a:p>
          <a:p>
            <a:pPr marL="0" indent="0">
              <a:buNone/>
            </a:pPr>
            <a:endParaRPr lang="en-US" dirty="0" smtClean="0"/>
          </a:p>
          <a:p>
            <a:pPr marL="0" indent="0">
              <a:buNone/>
            </a:pPr>
            <a:r>
              <a:rPr lang="en-US" dirty="0" smtClean="0"/>
              <a:t>Bird houses</a:t>
            </a:r>
          </a:p>
          <a:p>
            <a:pPr marL="0" indent="0">
              <a:buNone/>
            </a:pPr>
            <a:endParaRPr lang="en-US" dirty="0" smtClean="0"/>
          </a:p>
          <a:p>
            <a:pPr marL="0" indent="0">
              <a:buNone/>
            </a:pPr>
            <a:r>
              <a:rPr lang="en-US" dirty="0" smtClean="0"/>
              <a:t>Mason bee houses</a:t>
            </a:r>
          </a:p>
        </p:txBody>
      </p:sp>
      <p:sp>
        <p:nvSpPr>
          <p:cNvPr id="3" name="Title 2"/>
          <p:cNvSpPr>
            <a:spLocks noGrp="1"/>
          </p:cNvSpPr>
          <p:nvPr>
            <p:ph type="title"/>
          </p:nvPr>
        </p:nvSpPr>
        <p:spPr/>
        <p:txBody>
          <a:bodyPr/>
          <a:lstStyle/>
          <a:p>
            <a:r>
              <a:rPr lang="en-US" dirty="0" smtClean="0"/>
              <a:t>Attracting Hummingbirds</a:t>
            </a:r>
            <a:endParaRPr lang="en-US" dirty="0"/>
          </a:p>
        </p:txBody>
      </p:sp>
      <p:pic>
        <p:nvPicPr>
          <p:cNvPr id="8" name="Picture 7" descr="1447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596" y="3881893"/>
            <a:ext cx="1918893" cy="2214107"/>
          </a:xfrm>
          <a:prstGeom prst="rect">
            <a:avLst/>
          </a:prstGeom>
        </p:spPr>
      </p:pic>
      <p:pic>
        <p:nvPicPr>
          <p:cNvPr id="9" name="Picture 8" descr="il_fullxfull.2601238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405" y="2078770"/>
            <a:ext cx="2309707" cy="2309707"/>
          </a:xfrm>
          <a:prstGeom prst="rect">
            <a:avLst/>
          </a:prstGeom>
        </p:spPr>
      </p:pic>
    </p:spTree>
    <p:extLst>
      <p:ext uri="{BB962C8B-B14F-4D97-AF65-F5344CB8AC3E}">
        <p14:creationId xmlns:p14="http://schemas.microsoft.com/office/powerpoint/2010/main" val="681185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Attract butterflies, birds, bees, bats, fox</a:t>
            </a:r>
          </a:p>
          <a:p>
            <a:r>
              <a:rPr lang="en-US" dirty="0" smtClean="0"/>
              <a:t>Plant flowers, herbs, fruits, veggies</a:t>
            </a:r>
          </a:p>
          <a:p>
            <a:r>
              <a:rPr lang="en-US" dirty="0" smtClean="0"/>
              <a:t>Start simply- a few plants, then grow</a:t>
            </a:r>
            <a:endParaRPr lang="en-US" dirty="0"/>
          </a:p>
        </p:txBody>
      </p:sp>
      <p:sp>
        <p:nvSpPr>
          <p:cNvPr id="3" name="Title 2"/>
          <p:cNvSpPr>
            <a:spLocks noGrp="1"/>
          </p:cNvSpPr>
          <p:nvPr>
            <p:ph type="title"/>
          </p:nvPr>
        </p:nvSpPr>
        <p:spPr/>
        <p:txBody>
          <a:bodyPr/>
          <a:lstStyle/>
          <a:p>
            <a:r>
              <a:rPr lang="en-US" dirty="0" smtClean="0"/>
              <a:t>Gardening for Kids</a:t>
            </a:r>
            <a:endParaRPr lang="en-US" dirty="0"/>
          </a:p>
        </p:txBody>
      </p:sp>
    </p:spTree>
    <p:extLst>
      <p:ext uri="{BB962C8B-B14F-4D97-AF65-F5344CB8AC3E}">
        <p14:creationId xmlns:p14="http://schemas.microsoft.com/office/powerpoint/2010/main" val="3488362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Ferns are great for moist, shady locations</a:t>
            </a:r>
          </a:p>
          <a:p>
            <a:endParaRPr lang="en-US" dirty="0"/>
          </a:p>
          <a:p>
            <a:r>
              <a:rPr lang="en-US" dirty="0" smtClean="0"/>
              <a:t>Ferns provide protection for frogs and lizards</a:t>
            </a:r>
          </a:p>
          <a:p>
            <a:endParaRPr lang="en-US" dirty="0"/>
          </a:p>
          <a:p>
            <a:r>
              <a:rPr lang="en-US" dirty="0" smtClean="0"/>
              <a:t>They work well in rain gardens</a:t>
            </a:r>
          </a:p>
          <a:p>
            <a:endParaRPr lang="en-US" dirty="0"/>
          </a:p>
          <a:p>
            <a:r>
              <a:rPr lang="en-US" dirty="0" smtClean="0"/>
              <a:t>Royal fern will grow in sunnier conditions</a:t>
            </a:r>
            <a:endParaRPr lang="en-US" dirty="0"/>
          </a:p>
        </p:txBody>
      </p:sp>
      <p:sp>
        <p:nvSpPr>
          <p:cNvPr id="3" name="Title 2"/>
          <p:cNvSpPr>
            <a:spLocks noGrp="1"/>
          </p:cNvSpPr>
          <p:nvPr>
            <p:ph type="title"/>
          </p:nvPr>
        </p:nvSpPr>
        <p:spPr/>
        <p:txBody>
          <a:bodyPr/>
          <a:lstStyle/>
          <a:p>
            <a:r>
              <a:rPr lang="en-US" dirty="0" smtClean="0"/>
              <a:t>Ferns</a:t>
            </a:r>
            <a:endParaRPr lang="en-US" dirty="0"/>
          </a:p>
        </p:txBody>
      </p:sp>
    </p:spTree>
    <p:extLst>
      <p:ext uri="{BB962C8B-B14F-4D97-AF65-F5344CB8AC3E}">
        <p14:creationId xmlns:p14="http://schemas.microsoft.com/office/powerpoint/2010/main" val="30495604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effectLst/>
              </a:rPr>
              <a:t>Polystichum </a:t>
            </a:r>
            <a:r>
              <a:rPr lang="en-US" sz="4000" dirty="0" err="1">
                <a:effectLst/>
              </a:rPr>
              <a:t>acrostichoides</a:t>
            </a:r>
            <a:r>
              <a:rPr lang="en-US" sz="4000" dirty="0"/>
              <a:t> </a:t>
            </a:r>
            <a:r>
              <a:rPr lang="en-US" sz="4000" dirty="0" smtClean="0"/>
              <a:t/>
            </a:r>
            <a:br>
              <a:rPr lang="en-US" sz="4000" dirty="0" smtClean="0"/>
            </a:br>
            <a:r>
              <a:rPr lang="en-US" sz="4000" dirty="0">
                <a:effectLst/>
              </a:rPr>
              <a:t>Christmas Fern</a:t>
            </a:r>
            <a:r>
              <a:rPr lang="en-US" sz="4000" dirty="0"/>
              <a:t> </a:t>
            </a:r>
            <a:endParaRPr lang="en-US" dirty="0"/>
          </a:p>
        </p:txBody>
      </p:sp>
      <p:sp>
        <p:nvSpPr>
          <p:cNvPr id="6" name="Rectangle 5"/>
          <p:cNvSpPr/>
          <p:nvPr/>
        </p:nvSpPr>
        <p:spPr>
          <a:xfrm>
            <a:off x="457200" y="1519087"/>
            <a:ext cx="3843022" cy="584776"/>
          </a:xfrm>
          <a:prstGeom prst="rect">
            <a:avLst/>
          </a:prstGeom>
        </p:spPr>
        <p:txBody>
          <a:bodyPr wrap="square">
            <a:spAutoFit/>
          </a:bodyPr>
          <a:lstStyle/>
          <a:p>
            <a:endParaRPr lang="en-US" sz="1600" dirty="0" smtClean="0"/>
          </a:p>
          <a:p>
            <a:endParaRPr lang="en-US" sz="1600" dirty="0"/>
          </a:p>
        </p:txBody>
      </p:sp>
      <p:sp>
        <p:nvSpPr>
          <p:cNvPr id="8" name="TextBox 7"/>
          <p:cNvSpPr txBox="1"/>
          <p:nvPr/>
        </p:nvSpPr>
        <p:spPr>
          <a:xfrm>
            <a:off x="5779177" y="1334421"/>
            <a:ext cx="1840656" cy="369332"/>
          </a:xfrm>
          <a:prstGeom prst="rect">
            <a:avLst/>
          </a:prstGeom>
          <a:noFill/>
        </p:spPr>
        <p:txBody>
          <a:bodyPr wrap="square" rtlCol="0">
            <a:spAutoFit/>
          </a:bodyPr>
          <a:lstStyle/>
          <a:p>
            <a:r>
              <a:rPr lang="en-US" dirty="0" smtClean="0"/>
              <a:t>Pic</a:t>
            </a:r>
            <a:endParaRPr lang="en-US" dirty="0"/>
          </a:p>
        </p:txBody>
      </p:sp>
      <p:sp>
        <p:nvSpPr>
          <p:cNvPr id="10" name="TextBox 9"/>
          <p:cNvSpPr txBox="1"/>
          <p:nvPr/>
        </p:nvSpPr>
        <p:spPr>
          <a:xfrm>
            <a:off x="5361212" y="3732733"/>
            <a:ext cx="3142778" cy="1477328"/>
          </a:xfrm>
          <a:prstGeom prst="rect">
            <a:avLst/>
          </a:prstGeom>
          <a:noFill/>
        </p:spPr>
        <p:txBody>
          <a:bodyPr wrap="square" rtlCol="0">
            <a:spAutoFit/>
          </a:bodyPr>
          <a:lstStyle/>
          <a:p>
            <a:r>
              <a:rPr lang="en-US" dirty="0"/>
              <a:t>Other: Winter Interest</a:t>
            </a:r>
          </a:p>
          <a:p>
            <a:r>
              <a:rPr lang="en-US" dirty="0"/>
              <a:t>Tolerate: Rabbit, Deer, Drought, Heavy Shade, Erosion, Dry Soil, Shallow-Rocky </a:t>
            </a:r>
          </a:p>
        </p:txBody>
      </p:sp>
      <p:sp>
        <p:nvSpPr>
          <p:cNvPr id="3" name="TextBox 2"/>
          <p:cNvSpPr txBox="1"/>
          <p:nvPr/>
        </p:nvSpPr>
        <p:spPr>
          <a:xfrm>
            <a:off x="651061" y="1395714"/>
            <a:ext cx="4356487" cy="1754327"/>
          </a:xfrm>
          <a:prstGeom prst="rect">
            <a:avLst/>
          </a:prstGeom>
          <a:noFill/>
        </p:spPr>
        <p:txBody>
          <a:bodyPr wrap="square" rtlCol="0">
            <a:spAutoFit/>
          </a:bodyPr>
          <a:lstStyle/>
          <a:p>
            <a:r>
              <a:rPr lang="en-US" dirty="0"/>
              <a:t>Height: 1.00 to 2.00 feet</a:t>
            </a:r>
          </a:p>
          <a:p>
            <a:r>
              <a:rPr lang="en-US" dirty="0"/>
              <a:t>Spread: 1.00 to 2.00 feet</a:t>
            </a:r>
          </a:p>
          <a:p>
            <a:r>
              <a:rPr lang="en-US" dirty="0" smtClean="0"/>
              <a:t>Sun</a:t>
            </a:r>
            <a:r>
              <a:rPr lang="en-US" dirty="0"/>
              <a:t>: Part shade to full shade</a:t>
            </a:r>
          </a:p>
          <a:p>
            <a:r>
              <a:rPr lang="en-US" dirty="0"/>
              <a:t>Water: Dry to medium</a:t>
            </a:r>
          </a:p>
          <a:p>
            <a:r>
              <a:rPr lang="en-US" dirty="0"/>
              <a:t>Maintenance: Low</a:t>
            </a:r>
          </a:p>
          <a:p>
            <a:r>
              <a:rPr lang="en-US" dirty="0"/>
              <a:t>Leaf: </a:t>
            </a:r>
            <a:r>
              <a:rPr lang="en-US" dirty="0" smtClean="0"/>
              <a:t>Evergreen</a:t>
            </a:r>
            <a:endParaRPr lang="en-US" dirty="0"/>
          </a:p>
        </p:txBody>
      </p:sp>
      <p:pic>
        <p:nvPicPr>
          <p:cNvPr id="4" name="Picture 3" descr="3509-Christmas-Fer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996" y="982538"/>
            <a:ext cx="3366181" cy="2103863"/>
          </a:xfrm>
          <a:prstGeom prst="rect">
            <a:avLst/>
          </a:prstGeom>
        </p:spPr>
      </p:pic>
      <p:pic>
        <p:nvPicPr>
          <p:cNvPr id="5" name="Picture 4" descr="29089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60" y="3218333"/>
            <a:ext cx="3649161" cy="3219847"/>
          </a:xfrm>
          <a:prstGeom prst="rect">
            <a:avLst/>
          </a:prstGeom>
        </p:spPr>
      </p:pic>
    </p:spTree>
    <p:extLst>
      <p:ext uri="{BB962C8B-B14F-4D97-AF65-F5344CB8AC3E}">
        <p14:creationId xmlns:p14="http://schemas.microsoft.com/office/powerpoint/2010/main" val="38373229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rPr>
              <a:t>Dryopteris marginalis</a:t>
            </a:r>
            <a:r>
              <a:rPr lang="en-US" sz="3600" dirty="0"/>
              <a:t> </a:t>
            </a:r>
            <a:r>
              <a:rPr lang="en-US" sz="3600" dirty="0" smtClean="0"/>
              <a:t/>
            </a:r>
            <a:br>
              <a:rPr lang="en-US" sz="3600" dirty="0" smtClean="0"/>
            </a:br>
            <a:r>
              <a:rPr lang="en-US" sz="3600" dirty="0">
                <a:effectLst/>
              </a:rPr>
              <a:t>Evergreen Wood Fern</a:t>
            </a:r>
            <a:r>
              <a:rPr lang="en-US" sz="3600" dirty="0"/>
              <a:t> </a:t>
            </a:r>
            <a:endParaRPr lang="en-US" dirty="0"/>
          </a:p>
        </p:txBody>
      </p:sp>
      <p:sp>
        <p:nvSpPr>
          <p:cNvPr id="6" name="Rectangle 5"/>
          <p:cNvSpPr/>
          <p:nvPr/>
        </p:nvSpPr>
        <p:spPr>
          <a:xfrm>
            <a:off x="457200" y="1519087"/>
            <a:ext cx="3843022" cy="584776"/>
          </a:xfrm>
          <a:prstGeom prst="rect">
            <a:avLst/>
          </a:prstGeom>
        </p:spPr>
        <p:txBody>
          <a:bodyPr wrap="square">
            <a:spAutoFit/>
          </a:bodyPr>
          <a:lstStyle/>
          <a:p>
            <a:endParaRPr lang="en-US" sz="1600" dirty="0" smtClean="0"/>
          </a:p>
          <a:p>
            <a:endParaRPr lang="en-US" sz="1600" dirty="0"/>
          </a:p>
        </p:txBody>
      </p:sp>
      <p:sp>
        <p:nvSpPr>
          <p:cNvPr id="10" name="TextBox 9"/>
          <p:cNvSpPr txBox="1"/>
          <p:nvPr/>
        </p:nvSpPr>
        <p:spPr>
          <a:xfrm>
            <a:off x="5216532" y="4560596"/>
            <a:ext cx="3142778" cy="923330"/>
          </a:xfrm>
          <a:prstGeom prst="rect">
            <a:avLst/>
          </a:prstGeom>
          <a:noFill/>
        </p:spPr>
        <p:txBody>
          <a:bodyPr wrap="square" rtlCol="0">
            <a:spAutoFit/>
          </a:bodyPr>
          <a:lstStyle/>
          <a:p>
            <a:r>
              <a:rPr lang="en-US" dirty="0"/>
              <a:t>Other: Winter Interest</a:t>
            </a:r>
          </a:p>
          <a:p>
            <a:r>
              <a:rPr lang="en-US" dirty="0"/>
              <a:t>Tolerate: Rabbit, Heavy Shade</a:t>
            </a:r>
          </a:p>
        </p:txBody>
      </p:sp>
      <p:sp>
        <p:nvSpPr>
          <p:cNvPr id="3" name="TextBox 2"/>
          <p:cNvSpPr txBox="1"/>
          <p:nvPr/>
        </p:nvSpPr>
        <p:spPr>
          <a:xfrm>
            <a:off x="586759" y="1528880"/>
            <a:ext cx="4356487" cy="1754327"/>
          </a:xfrm>
          <a:prstGeom prst="rect">
            <a:avLst/>
          </a:prstGeom>
          <a:noFill/>
        </p:spPr>
        <p:txBody>
          <a:bodyPr wrap="square" rtlCol="0">
            <a:spAutoFit/>
          </a:bodyPr>
          <a:lstStyle/>
          <a:p>
            <a:r>
              <a:rPr lang="en-US" dirty="0"/>
              <a:t>Height: 1.50 to 2.00 feet</a:t>
            </a:r>
          </a:p>
          <a:p>
            <a:r>
              <a:rPr lang="en-US" dirty="0"/>
              <a:t>Spread: 1.50 to 2.00 feet</a:t>
            </a:r>
          </a:p>
          <a:p>
            <a:r>
              <a:rPr lang="en-US" dirty="0" smtClean="0"/>
              <a:t>Sun</a:t>
            </a:r>
            <a:r>
              <a:rPr lang="en-US" dirty="0"/>
              <a:t>: Part shade to full shade</a:t>
            </a:r>
          </a:p>
          <a:p>
            <a:r>
              <a:rPr lang="en-US" dirty="0"/>
              <a:t>Water: Medium</a:t>
            </a:r>
          </a:p>
          <a:p>
            <a:r>
              <a:rPr lang="en-US" dirty="0"/>
              <a:t>Maintenance: Low</a:t>
            </a:r>
          </a:p>
          <a:p>
            <a:r>
              <a:rPr lang="en-US" dirty="0"/>
              <a:t>Leaf: </a:t>
            </a:r>
            <a:r>
              <a:rPr lang="en-US" dirty="0" smtClean="0"/>
              <a:t>Evergreen</a:t>
            </a:r>
            <a:endParaRPr lang="en-US" dirty="0"/>
          </a:p>
        </p:txBody>
      </p:sp>
      <p:pic>
        <p:nvPicPr>
          <p:cNvPr id="7" name="Picture 6" descr="dryopterismar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60" y="3892133"/>
            <a:ext cx="3582547" cy="2643920"/>
          </a:xfrm>
          <a:prstGeom prst="rect">
            <a:avLst/>
          </a:prstGeom>
        </p:spPr>
      </p:pic>
      <p:pic>
        <p:nvPicPr>
          <p:cNvPr id="11" name="Picture 10" descr="F 9 - Osmundo cinnamonea (Cinnamon Fer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212" y="1176621"/>
            <a:ext cx="2933700" cy="3175000"/>
          </a:xfrm>
          <a:prstGeom prst="rect">
            <a:avLst/>
          </a:prstGeom>
        </p:spPr>
      </p:pic>
    </p:spTree>
    <p:extLst>
      <p:ext uri="{BB962C8B-B14F-4D97-AF65-F5344CB8AC3E}">
        <p14:creationId xmlns:p14="http://schemas.microsoft.com/office/powerpoint/2010/main" val="17371082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rPr>
              <a:t>Adiantum </a:t>
            </a:r>
            <a:r>
              <a:rPr lang="en-US" sz="3600" dirty="0" err="1">
                <a:effectLst/>
              </a:rPr>
              <a:t>pedatum</a:t>
            </a:r>
            <a:r>
              <a:rPr lang="en-US" sz="3600" dirty="0"/>
              <a:t> </a:t>
            </a:r>
            <a:r>
              <a:rPr lang="en-US" sz="3600" dirty="0" smtClean="0"/>
              <a:t/>
            </a:r>
            <a:br>
              <a:rPr lang="en-US" sz="3600" dirty="0" smtClean="0"/>
            </a:br>
            <a:r>
              <a:rPr lang="en-US" sz="3600" dirty="0">
                <a:effectLst/>
              </a:rPr>
              <a:t>Maidenhair Fern</a:t>
            </a:r>
            <a:r>
              <a:rPr lang="en-US" sz="3600" dirty="0"/>
              <a:t> </a:t>
            </a:r>
            <a:endParaRPr lang="en-US" dirty="0"/>
          </a:p>
        </p:txBody>
      </p:sp>
      <p:sp>
        <p:nvSpPr>
          <p:cNvPr id="6" name="Rectangle 5"/>
          <p:cNvSpPr/>
          <p:nvPr/>
        </p:nvSpPr>
        <p:spPr>
          <a:xfrm>
            <a:off x="457200" y="1519087"/>
            <a:ext cx="3843022" cy="584776"/>
          </a:xfrm>
          <a:prstGeom prst="rect">
            <a:avLst/>
          </a:prstGeom>
        </p:spPr>
        <p:txBody>
          <a:bodyPr wrap="square">
            <a:spAutoFit/>
          </a:bodyPr>
          <a:lstStyle/>
          <a:p>
            <a:endParaRPr lang="en-US" sz="1600" dirty="0" smtClean="0"/>
          </a:p>
          <a:p>
            <a:endParaRPr lang="en-US" sz="1600" dirty="0"/>
          </a:p>
        </p:txBody>
      </p:sp>
      <p:sp>
        <p:nvSpPr>
          <p:cNvPr id="10" name="TextBox 9"/>
          <p:cNvSpPr txBox="1"/>
          <p:nvPr/>
        </p:nvSpPr>
        <p:spPr>
          <a:xfrm>
            <a:off x="5216532" y="4560596"/>
            <a:ext cx="3142778" cy="1477328"/>
          </a:xfrm>
          <a:prstGeom prst="rect">
            <a:avLst/>
          </a:prstGeom>
          <a:noFill/>
        </p:spPr>
        <p:txBody>
          <a:bodyPr wrap="square" rtlCol="0">
            <a:spAutoFit/>
          </a:bodyPr>
          <a:lstStyle/>
          <a:p>
            <a:r>
              <a:rPr lang="en-US" dirty="0" smtClean="0"/>
              <a:t>Woodland garden</a:t>
            </a:r>
            <a:r>
              <a:rPr lang="en-US" dirty="0"/>
              <a:t>, shaded rock </a:t>
            </a:r>
            <a:r>
              <a:rPr lang="en-US" dirty="0" smtClean="0"/>
              <a:t>garden, edging</a:t>
            </a:r>
          </a:p>
          <a:p>
            <a:endParaRPr lang="en-US" dirty="0"/>
          </a:p>
          <a:p>
            <a:r>
              <a:rPr lang="en-US" dirty="0"/>
              <a:t>P</a:t>
            </a:r>
            <a:r>
              <a:rPr lang="en-US" dirty="0" smtClean="0"/>
              <a:t>rotection </a:t>
            </a:r>
            <a:r>
              <a:rPr lang="en-US" dirty="0"/>
              <a:t>for toads and lizards </a:t>
            </a:r>
          </a:p>
        </p:txBody>
      </p:sp>
      <p:sp>
        <p:nvSpPr>
          <p:cNvPr id="3" name="TextBox 2"/>
          <p:cNvSpPr txBox="1"/>
          <p:nvPr/>
        </p:nvSpPr>
        <p:spPr>
          <a:xfrm>
            <a:off x="586759" y="1528880"/>
            <a:ext cx="4356487" cy="2031325"/>
          </a:xfrm>
          <a:prstGeom prst="rect">
            <a:avLst/>
          </a:prstGeom>
          <a:noFill/>
        </p:spPr>
        <p:txBody>
          <a:bodyPr wrap="square" rtlCol="0">
            <a:spAutoFit/>
          </a:bodyPr>
          <a:lstStyle/>
          <a:p>
            <a:r>
              <a:rPr lang="en-US" dirty="0"/>
              <a:t>Height: 1.00 to 2.50 feet</a:t>
            </a:r>
          </a:p>
          <a:p>
            <a:r>
              <a:rPr lang="en-US" dirty="0"/>
              <a:t>Spread: 1.00 to 1.50 </a:t>
            </a:r>
            <a:r>
              <a:rPr lang="en-US" dirty="0" smtClean="0"/>
              <a:t>feet</a:t>
            </a:r>
            <a:endParaRPr lang="en-US" dirty="0"/>
          </a:p>
          <a:p>
            <a:r>
              <a:rPr lang="en-US" dirty="0"/>
              <a:t>Sun: Part shade to full shade</a:t>
            </a:r>
          </a:p>
          <a:p>
            <a:r>
              <a:rPr lang="en-US" dirty="0"/>
              <a:t>Water: Medium</a:t>
            </a:r>
          </a:p>
          <a:p>
            <a:r>
              <a:rPr lang="en-US" dirty="0"/>
              <a:t>Maintenance: Low</a:t>
            </a:r>
          </a:p>
          <a:p>
            <a:r>
              <a:rPr lang="en-US" dirty="0"/>
              <a:t>Suggested Use: Naturalize</a:t>
            </a:r>
          </a:p>
          <a:p>
            <a:r>
              <a:rPr lang="en-US" dirty="0"/>
              <a:t>Tolerate: Heavy Shade</a:t>
            </a:r>
          </a:p>
        </p:txBody>
      </p:sp>
      <p:pic>
        <p:nvPicPr>
          <p:cNvPr id="4" name="Picture 3" descr="Maidenhair Fer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64" y="3717088"/>
            <a:ext cx="3150817" cy="2677899"/>
          </a:xfrm>
          <a:prstGeom prst="rect">
            <a:avLst/>
          </a:prstGeom>
        </p:spPr>
      </p:pic>
      <p:pic>
        <p:nvPicPr>
          <p:cNvPr id="5" name="Picture 4" descr="Adiantum pedatum 'Imbricatum' 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246" y="1181513"/>
            <a:ext cx="3557935" cy="2668451"/>
          </a:xfrm>
          <a:prstGeom prst="rect">
            <a:avLst/>
          </a:prstGeom>
        </p:spPr>
      </p:pic>
    </p:spTree>
    <p:extLst>
      <p:ext uri="{BB962C8B-B14F-4D97-AF65-F5344CB8AC3E}">
        <p14:creationId xmlns:p14="http://schemas.microsoft.com/office/powerpoint/2010/main" val="937951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effectLst/>
              </a:rPr>
              <a:t>Osmunda </a:t>
            </a:r>
            <a:r>
              <a:rPr lang="en-US" sz="3600" dirty="0" err="1">
                <a:effectLst/>
              </a:rPr>
              <a:t>regalis</a:t>
            </a:r>
            <a:r>
              <a:rPr lang="en-US" sz="3600" dirty="0"/>
              <a:t> </a:t>
            </a:r>
            <a:r>
              <a:rPr lang="en-US" sz="3600" dirty="0" smtClean="0"/>
              <a:t>--</a:t>
            </a:r>
            <a:r>
              <a:rPr lang="en-US" sz="3600" dirty="0" smtClean="0">
                <a:effectLst/>
              </a:rPr>
              <a:t>Royal </a:t>
            </a:r>
            <a:r>
              <a:rPr lang="en-US" sz="3600" dirty="0">
                <a:effectLst/>
              </a:rPr>
              <a:t>Fern</a:t>
            </a:r>
            <a:r>
              <a:rPr lang="en-US" sz="3600" dirty="0"/>
              <a:t> </a:t>
            </a:r>
            <a:r>
              <a:rPr lang="en-US" sz="3600" dirty="0" smtClean="0"/>
              <a:t/>
            </a:r>
            <a:br>
              <a:rPr lang="en-US" sz="3600" dirty="0" smtClean="0"/>
            </a:br>
            <a:endParaRPr lang="en-US" dirty="0"/>
          </a:p>
        </p:txBody>
      </p:sp>
      <p:sp>
        <p:nvSpPr>
          <p:cNvPr id="6" name="Rectangle 5"/>
          <p:cNvSpPr/>
          <p:nvPr/>
        </p:nvSpPr>
        <p:spPr>
          <a:xfrm>
            <a:off x="457200" y="1519087"/>
            <a:ext cx="3843022" cy="584776"/>
          </a:xfrm>
          <a:prstGeom prst="rect">
            <a:avLst/>
          </a:prstGeom>
        </p:spPr>
        <p:txBody>
          <a:bodyPr wrap="square">
            <a:spAutoFit/>
          </a:bodyPr>
          <a:lstStyle/>
          <a:p>
            <a:endParaRPr lang="en-US" sz="1600" dirty="0" smtClean="0"/>
          </a:p>
          <a:p>
            <a:endParaRPr lang="en-US" sz="1600" dirty="0"/>
          </a:p>
        </p:txBody>
      </p:sp>
      <p:sp>
        <p:nvSpPr>
          <p:cNvPr id="10" name="TextBox 9"/>
          <p:cNvSpPr txBox="1"/>
          <p:nvPr/>
        </p:nvSpPr>
        <p:spPr>
          <a:xfrm>
            <a:off x="5232608" y="4239095"/>
            <a:ext cx="3142778" cy="1477328"/>
          </a:xfrm>
          <a:prstGeom prst="rect">
            <a:avLst/>
          </a:prstGeom>
          <a:noFill/>
        </p:spPr>
        <p:txBody>
          <a:bodyPr wrap="square" rtlCol="0">
            <a:spAutoFit/>
          </a:bodyPr>
          <a:lstStyle/>
          <a:p>
            <a:r>
              <a:rPr lang="en-US" dirty="0" smtClean="0"/>
              <a:t>Woodland garden</a:t>
            </a:r>
            <a:r>
              <a:rPr lang="en-US" dirty="0"/>
              <a:t>, shaded rock </a:t>
            </a:r>
            <a:r>
              <a:rPr lang="en-US" dirty="0" smtClean="0"/>
              <a:t>garden, near water</a:t>
            </a:r>
          </a:p>
          <a:p>
            <a:endParaRPr lang="en-US" dirty="0"/>
          </a:p>
          <a:p>
            <a:r>
              <a:rPr lang="en-US" dirty="0"/>
              <a:t>P</a:t>
            </a:r>
            <a:r>
              <a:rPr lang="en-US" dirty="0" smtClean="0"/>
              <a:t>rotection </a:t>
            </a:r>
            <a:r>
              <a:rPr lang="en-US" dirty="0"/>
              <a:t>for toads and lizards </a:t>
            </a:r>
          </a:p>
        </p:txBody>
      </p:sp>
      <p:sp>
        <p:nvSpPr>
          <p:cNvPr id="3" name="TextBox 2"/>
          <p:cNvSpPr txBox="1"/>
          <p:nvPr/>
        </p:nvSpPr>
        <p:spPr>
          <a:xfrm>
            <a:off x="586759" y="1110930"/>
            <a:ext cx="4356487" cy="2308324"/>
          </a:xfrm>
          <a:prstGeom prst="rect">
            <a:avLst/>
          </a:prstGeom>
          <a:noFill/>
        </p:spPr>
        <p:txBody>
          <a:bodyPr wrap="square" rtlCol="0">
            <a:spAutoFit/>
          </a:bodyPr>
          <a:lstStyle/>
          <a:p>
            <a:r>
              <a:rPr lang="en-US" dirty="0"/>
              <a:t>Height: 2.00 to 3.00 feet</a:t>
            </a:r>
          </a:p>
          <a:p>
            <a:r>
              <a:rPr lang="en-US" dirty="0"/>
              <a:t>Spread: 2.00 to 3.00 feet</a:t>
            </a:r>
          </a:p>
          <a:p>
            <a:r>
              <a:rPr lang="en-US" dirty="0" smtClean="0"/>
              <a:t>Sun</a:t>
            </a:r>
            <a:r>
              <a:rPr lang="en-US" dirty="0"/>
              <a:t>: Part shade to full shade</a:t>
            </a:r>
          </a:p>
          <a:p>
            <a:r>
              <a:rPr lang="en-US" dirty="0"/>
              <a:t>Water: Medium to wet</a:t>
            </a:r>
          </a:p>
          <a:p>
            <a:r>
              <a:rPr lang="en-US" dirty="0"/>
              <a:t>Maintenance: </a:t>
            </a:r>
            <a:r>
              <a:rPr lang="en-US" dirty="0" smtClean="0"/>
              <a:t>Low</a:t>
            </a:r>
          </a:p>
          <a:p>
            <a:r>
              <a:rPr lang="en-US" dirty="0" smtClean="0"/>
              <a:t>Ponds, Streams, Bogs, Water garden, Rain Garden</a:t>
            </a:r>
          </a:p>
          <a:p>
            <a:r>
              <a:rPr lang="en-US" dirty="0" smtClean="0"/>
              <a:t>Tolerate: Rabbit, Heavy Shade, Wet Soil</a:t>
            </a:r>
            <a:endParaRPr lang="en-US" dirty="0"/>
          </a:p>
        </p:txBody>
      </p:sp>
      <p:pic>
        <p:nvPicPr>
          <p:cNvPr id="7" name="Picture 6" descr="OsmundaRegali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721" y="3710837"/>
            <a:ext cx="3758184" cy="2432304"/>
          </a:xfrm>
          <a:prstGeom prst="rect">
            <a:avLst/>
          </a:prstGeom>
        </p:spPr>
      </p:pic>
      <p:pic>
        <p:nvPicPr>
          <p:cNvPr id="8" name="Picture 7" descr="5743389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246" y="795712"/>
            <a:ext cx="3747516" cy="2810637"/>
          </a:xfrm>
          <a:prstGeom prst="rect">
            <a:avLst/>
          </a:prstGeom>
        </p:spPr>
      </p:pic>
    </p:spTree>
    <p:extLst>
      <p:ext uri="{BB962C8B-B14F-4D97-AF65-F5344CB8AC3E}">
        <p14:creationId xmlns:p14="http://schemas.microsoft.com/office/powerpoint/2010/main" val="38867232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Grasses tend to be most beneficial for birds for seed and nesting</a:t>
            </a:r>
          </a:p>
          <a:p>
            <a:endParaRPr lang="en-US" dirty="0"/>
          </a:p>
          <a:p>
            <a:r>
              <a:rPr lang="en-US" dirty="0" smtClean="0"/>
              <a:t>Replace invasive grasses that grow vigorously and can be really hard to control or divide</a:t>
            </a:r>
          </a:p>
          <a:p>
            <a:endParaRPr lang="en-US" dirty="0"/>
          </a:p>
          <a:p>
            <a:r>
              <a:rPr lang="en-US" dirty="0" err="1" smtClean="0"/>
              <a:t>Liriope</a:t>
            </a:r>
            <a:r>
              <a:rPr lang="en-US" dirty="0" smtClean="0"/>
              <a:t> is a notable ‘grass’ that can be replaced with </a:t>
            </a:r>
            <a:r>
              <a:rPr lang="en-US" dirty="0" err="1" smtClean="0"/>
              <a:t>Carex</a:t>
            </a:r>
            <a:r>
              <a:rPr lang="en-US" dirty="0" smtClean="0"/>
              <a:t> </a:t>
            </a:r>
            <a:r>
              <a:rPr lang="en-US" dirty="0" err="1" smtClean="0"/>
              <a:t>pennsylvanica</a:t>
            </a:r>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Grasses</a:t>
            </a:r>
            <a:endParaRPr lang="en-US" dirty="0"/>
          </a:p>
        </p:txBody>
      </p:sp>
    </p:spTree>
    <p:extLst>
      <p:ext uri="{BB962C8B-B14F-4D97-AF65-F5344CB8AC3E}">
        <p14:creationId xmlns:p14="http://schemas.microsoft.com/office/powerpoint/2010/main" val="7013680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effectLst/>
              </a:rPr>
              <a:t>Carex </a:t>
            </a:r>
            <a:r>
              <a:rPr lang="en-US" sz="4000" dirty="0" err="1">
                <a:effectLst/>
              </a:rPr>
              <a:t>pennsylvanica</a:t>
            </a:r>
            <a:r>
              <a:rPr lang="en-US" sz="4000" dirty="0"/>
              <a:t> </a:t>
            </a:r>
            <a:r>
              <a:rPr lang="en-US" sz="4000" dirty="0" smtClean="0"/>
              <a:t/>
            </a:r>
            <a:br>
              <a:rPr lang="en-US" sz="4000" dirty="0" smtClean="0"/>
            </a:br>
            <a:r>
              <a:rPr lang="en-US" sz="4400" dirty="0" smtClean="0"/>
              <a:t>Pennsylvania Sedge</a:t>
            </a:r>
            <a:endParaRPr lang="en-US" dirty="0"/>
          </a:p>
        </p:txBody>
      </p:sp>
      <p:sp>
        <p:nvSpPr>
          <p:cNvPr id="6" name="Rectangle 5"/>
          <p:cNvSpPr/>
          <p:nvPr/>
        </p:nvSpPr>
        <p:spPr>
          <a:xfrm>
            <a:off x="457200" y="1519087"/>
            <a:ext cx="3843022" cy="1815882"/>
          </a:xfrm>
          <a:prstGeom prst="rect">
            <a:avLst/>
          </a:prstGeom>
        </p:spPr>
        <p:txBody>
          <a:bodyPr wrap="square">
            <a:spAutoFit/>
          </a:bodyPr>
          <a:lstStyle/>
          <a:p>
            <a:r>
              <a:rPr lang="en-US" sz="1600" dirty="0"/>
              <a:t>Height: 0.50 to 1.00 feet</a:t>
            </a:r>
          </a:p>
          <a:p>
            <a:r>
              <a:rPr lang="en-US" sz="1600" dirty="0"/>
              <a:t>Spread: 0.50 to 1.00 feet</a:t>
            </a:r>
          </a:p>
          <a:p>
            <a:r>
              <a:rPr lang="en-US" sz="1600" dirty="0"/>
              <a:t>Bloom Time: May</a:t>
            </a:r>
          </a:p>
          <a:p>
            <a:r>
              <a:rPr lang="en-US" sz="1600" dirty="0"/>
              <a:t>Bloom Description: Greenish</a:t>
            </a:r>
          </a:p>
          <a:p>
            <a:r>
              <a:rPr lang="en-US" sz="1600" dirty="0"/>
              <a:t>Sun: Part shade to full shade</a:t>
            </a:r>
          </a:p>
          <a:p>
            <a:r>
              <a:rPr lang="en-US" sz="1600" dirty="0"/>
              <a:t>Water: Dry to medium</a:t>
            </a:r>
          </a:p>
          <a:p>
            <a:r>
              <a:rPr lang="en-US" sz="1600" dirty="0"/>
              <a:t>Maintenance: </a:t>
            </a:r>
            <a:r>
              <a:rPr lang="en-US" sz="1600" dirty="0" smtClean="0"/>
              <a:t>Low</a:t>
            </a:r>
            <a:endParaRPr lang="en-US" sz="1600" dirty="0"/>
          </a:p>
        </p:txBody>
      </p:sp>
      <p:sp>
        <p:nvSpPr>
          <p:cNvPr id="10" name="TextBox 9"/>
          <p:cNvSpPr txBox="1"/>
          <p:nvPr/>
        </p:nvSpPr>
        <p:spPr>
          <a:xfrm>
            <a:off x="4790528" y="4058939"/>
            <a:ext cx="3673273" cy="2308324"/>
          </a:xfrm>
          <a:prstGeom prst="rect">
            <a:avLst/>
          </a:prstGeom>
          <a:noFill/>
        </p:spPr>
        <p:txBody>
          <a:bodyPr wrap="square" rtlCol="0">
            <a:spAutoFit/>
          </a:bodyPr>
          <a:lstStyle/>
          <a:p>
            <a:r>
              <a:rPr lang="en-US" dirty="0" smtClean="0"/>
              <a:t>Works well as a groundcover and its a great replacement for </a:t>
            </a:r>
            <a:r>
              <a:rPr lang="en-US" dirty="0" err="1" smtClean="0"/>
              <a:t>Liriope</a:t>
            </a:r>
            <a:r>
              <a:rPr lang="en-US" dirty="0" smtClean="0"/>
              <a:t> </a:t>
            </a:r>
            <a:r>
              <a:rPr lang="en-US" dirty="0" err="1" smtClean="0"/>
              <a:t>spp</a:t>
            </a:r>
            <a:endParaRPr lang="en-US" dirty="0" smtClean="0"/>
          </a:p>
          <a:p>
            <a:endParaRPr lang="en-US" dirty="0" smtClean="0"/>
          </a:p>
          <a:p>
            <a:r>
              <a:rPr lang="en-US" dirty="0" smtClean="0"/>
              <a:t>Tolerates wet soil and deep shade</a:t>
            </a:r>
          </a:p>
          <a:p>
            <a:endParaRPr lang="en-US" dirty="0" smtClean="0"/>
          </a:p>
          <a:p>
            <a:r>
              <a:rPr lang="en-US" dirty="0" smtClean="0"/>
              <a:t>Great to plant in areas that are eroding</a:t>
            </a:r>
            <a:endParaRPr lang="en-US" dirty="0"/>
          </a:p>
        </p:txBody>
      </p:sp>
      <p:pic>
        <p:nvPicPr>
          <p:cNvPr id="3" name="Picture 2" descr="104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505" y="3510402"/>
            <a:ext cx="2794000" cy="1981200"/>
          </a:xfrm>
          <a:prstGeom prst="rect">
            <a:avLst/>
          </a:prstGeom>
        </p:spPr>
      </p:pic>
      <p:pic>
        <p:nvPicPr>
          <p:cNvPr id="4" name="Picture 3" descr="Car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566" y="1245700"/>
            <a:ext cx="3461636" cy="2596227"/>
          </a:xfrm>
          <a:prstGeom prst="rect">
            <a:avLst/>
          </a:prstGeom>
        </p:spPr>
      </p:pic>
    </p:spTree>
    <p:extLst>
      <p:ext uri="{BB962C8B-B14F-4D97-AF65-F5344CB8AC3E}">
        <p14:creationId xmlns:p14="http://schemas.microsoft.com/office/powerpoint/2010/main" val="23971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It can be tricky to find a large selection of locally native plants at local nurseries. I have made this presentation to cover the plants we have had success using locally and that you can also purchase locally. </a:t>
            </a:r>
          </a:p>
          <a:p>
            <a:pPr marL="0" indent="0">
              <a:buNone/>
            </a:pPr>
            <a:endParaRPr lang="en-US" dirty="0"/>
          </a:p>
          <a:p>
            <a:pPr marL="0" indent="0">
              <a:buNone/>
            </a:pPr>
            <a:r>
              <a:rPr lang="en-US" dirty="0" smtClean="0"/>
              <a:t>It is ideal to purchase plants that have been grown locally and have not been harvested from the wild</a:t>
            </a:r>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Native Plant Selection</a:t>
            </a:r>
            <a:endParaRPr lang="en-US" dirty="0"/>
          </a:p>
        </p:txBody>
      </p:sp>
    </p:spTree>
    <p:extLst>
      <p:ext uri="{BB962C8B-B14F-4D97-AF65-F5344CB8AC3E}">
        <p14:creationId xmlns:p14="http://schemas.microsoft.com/office/powerpoint/2010/main" val="586266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effectLst/>
              </a:rPr>
              <a:t>Chasmanthium latifolium</a:t>
            </a:r>
            <a:r>
              <a:rPr lang="en-US" sz="3600" dirty="0"/>
              <a:t> </a:t>
            </a:r>
            <a:r>
              <a:rPr lang="en-US" sz="4000" dirty="0" smtClean="0"/>
              <a:t/>
            </a:r>
            <a:br>
              <a:rPr lang="en-US" sz="4000" dirty="0" smtClean="0"/>
            </a:br>
            <a:r>
              <a:rPr lang="en-US" sz="4400" dirty="0" smtClean="0"/>
              <a:t>Northern Sea Oats</a:t>
            </a:r>
            <a:endParaRPr lang="en-US" dirty="0"/>
          </a:p>
        </p:txBody>
      </p:sp>
      <p:sp>
        <p:nvSpPr>
          <p:cNvPr id="10" name="TextBox 9"/>
          <p:cNvSpPr txBox="1"/>
          <p:nvPr/>
        </p:nvSpPr>
        <p:spPr>
          <a:xfrm>
            <a:off x="4790528" y="4058939"/>
            <a:ext cx="3673273" cy="2308324"/>
          </a:xfrm>
          <a:prstGeom prst="rect">
            <a:avLst/>
          </a:prstGeom>
          <a:noFill/>
        </p:spPr>
        <p:txBody>
          <a:bodyPr wrap="square" rtlCol="0">
            <a:spAutoFit/>
          </a:bodyPr>
          <a:lstStyle/>
          <a:p>
            <a:r>
              <a:rPr lang="en-US" dirty="0"/>
              <a:t>Flower: Showy, Good Cut, Good Dried</a:t>
            </a:r>
          </a:p>
          <a:p>
            <a:r>
              <a:rPr lang="en-US" dirty="0"/>
              <a:t>Leaf: Good Fall</a:t>
            </a:r>
          </a:p>
          <a:p>
            <a:r>
              <a:rPr lang="en-US" dirty="0"/>
              <a:t>Other: Winter Interest</a:t>
            </a:r>
          </a:p>
          <a:p>
            <a:r>
              <a:rPr lang="en-US" dirty="0"/>
              <a:t>Tolerate: Black </a:t>
            </a:r>
            <a:r>
              <a:rPr lang="en-US" dirty="0" smtClean="0"/>
              <a:t>Walnut</a:t>
            </a:r>
          </a:p>
          <a:p>
            <a:endParaRPr lang="en-US" dirty="0" smtClean="0"/>
          </a:p>
          <a:p>
            <a:r>
              <a:rPr lang="en-US" dirty="0" smtClean="0"/>
              <a:t>Tends to spread- plant in a place where it has room to do that!</a:t>
            </a:r>
            <a:endParaRPr lang="en-US" dirty="0"/>
          </a:p>
        </p:txBody>
      </p:sp>
      <p:sp>
        <p:nvSpPr>
          <p:cNvPr id="5" name="Rectangle 4"/>
          <p:cNvSpPr/>
          <p:nvPr/>
        </p:nvSpPr>
        <p:spPr>
          <a:xfrm>
            <a:off x="662365" y="1503828"/>
            <a:ext cx="4572000" cy="2031325"/>
          </a:xfrm>
          <a:prstGeom prst="rect">
            <a:avLst/>
          </a:prstGeom>
        </p:spPr>
        <p:txBody>
          <a:bodyPr>
            <a:spAutoFit/>
          </a:bodyPr>
          <a:lstStyle/>
          <a:p>
            <a:r>
              <a:rPr lang="en-US" dirty="0"/>
              <a:t>Height: 2.00 to 5.00 feet</a:t>
            </a:r>
          </a:p>
          <a:p>
            <a:r>
              <a:rPr lang="en-US" dirty="0"/>
              <a:t>Spread: 1.00 to 2.50 feet</a:t>
            </a:r>
          </a:p>
          <a:p>
            <a:r>
              <a:rPr lang="en-US" dirty="0"/>
              <a:t>Bloom Time: August to September</a:t>
            </a:r>
          </a:p>
          <a:p>
            <a:r>
              <a:rPr lang="en-US" dirty="0"/>
              <a:t>Bloom Description: Green</a:t>
            </a:r>
          </a:p>
          <a:p>
            <a:r>
              <a:rPr lang="en-US" dirty="0"/>
              <a:t>Sun: Full sun to part shade</a:t>
            </a:r>
          </a:p>
          <a:p>
            <a:r>
              <a:rPr lang="en-US" dirty="0"/>
              <a:t>Water: Medium to wet</a:t>
            </a:r>
          </a:p>
          <a:p>
            <a:r>
              <a:rPr lang="en-US" dirty="0"/>
              <a:t>Maintenance: </a:t>
            </a:r>
            <a:r>
              <a:rPr lang="en-US" dirty="0" smtClean="0"/>
              <a:t>Low</a:t>
            </a:r>
            <a:endParaRPr lang="en-US" dirty="0"/>
          </a:p>
        </p:txBody>
      </p:sp>
      <p:pic>
        <p:nvPicPr>
          <p:cNvPr id="7" name="Picture 6" descr="DETA-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65" y="3740688"/>
            <a:ext cx="2242546" cy="2541552"/>
          </a:xfrm>
          <a:prstGeom prst="rect">
            <a:avLst/>
          </a:prstGeom>
        </p:spPr>
      </p:pic>
      <p:pic>
        <p:nvPicPr>
          <p:cNvPr id="8" name="Picture 7" descr="ChasLat_PR_06_Chasmanthium_latifoli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761" y="1371600"/>
            <a:ext cx="3699040" cy="1933863"/>
          </a:xfrm>
          <a:prstGeom prst="rect">
            <a:avLst/>
          </a:prstGeom>
        </p:spPr>
      </p:pic>
    </p:spTree>
    <p:extLst>
      <p:ext uri="{BB962C8B-B14F-4D97-AF65-F5344CB8AC3E}">
        <p14:creationId xmlns:p14="http://schemas.microsoft.com/office/powerpoint/2010/main" val="3902116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solidFill>
                  <a:schemeClr val="tx1"/>
                </a:solidFill>
                <a:ea typeface="Lucida Grande"/>
                <a:cs typeface="Lucida Grande"/>
              </a:rPr>
              <a:t>Panicum</a:t>
            </a:r>
            <a:r>
              <a:rPr lang="en-US" sz="4000" dirty="0">
                <a:solidFill>
                  <a:schemeClr val="tx1"/>
                </a:solidFill>
                <a:ea typeface="Lucida Grande"/>
                <a:cs typeface="Lucida Grande"/>
              </a:rPr>
              <a:t> </a:t>
            </a:r>
            <a:r>
              <a:rPr lang="en-US" sz="4000" dirty="0" err="1" smtClean="0">
                <a:solidFill>
                  <a:schemeClr val="tx1"/>
                </a:solidFill>
                <a:ea typeface="Lucida Grande"/>
                <a:cs typeface="Lucida Grande"/>
              </a:rPr>
              <a:t>virgatum</a:t>
            </a:r>
            <a:r>
              <a:rPr lang="en-US" sz="4000" dirty="0" smtClean="0">
                <a:solidFill>
                  <a:schemeClr val="tx1"/>
                </a:solidFill>
              </a:rPr>
              <a:t>---</a:t>
            </a:r>
            <a:r>
              <a:rPr lang="en-US" sz="4000" dirty="0" err="1" smtClean="0">
                <a:effectLst/>
              </a:rPr>
              <a:t>Switchgrass</a:t>
            </a:r>
            <a:r>
              <a:rPr lang="en-US" sz="4000" dirty="0" smtClean="0"/>
              <a:t> </a:t>
            </a:r>
            <a:endParaRPr lang="en-US" dirty="0"/>
          </a:p>
        </p:txBody>
      </p:sp>
      <p:sp>
        <p:nvSpPr>
          <p:cNvPr id="10" name="TextBox 9"/>
          <p:cNvSpPr txBox="1"/>
          <p:nvPr/>
        </p:nvSpPr>
        <p:spPr>
          <a:xfrm>
            <a:off x="4790528" y="4058939"/>
            <a:ext cx="3673273" cy="1754327"/>
          </a:xfrm>
          <a:prstGeom prst="rect">
            <a:avLst/>
          </a:prstGeom>
          <a:noFill/>
        </p:spPr>
        <p:txBody>
          <a:bodyPr wrap="square" rtlCol="0">
            <a:spAutoFit/>
          </a:bodyPr>
          <a:lstStyle/>
          <a:p>
            <a:r>
              <a:rPr lang="en-US" dirty="0" smtClean="0"/>
              <a:t>Nice fall foliage</a:t>
            </a:r>
            <a:endParaRPr lang="en-US" dirty="0"/>
          </a:p>
          <a:p>
            <a:r>
              <a:rPr lang="en-US" dirty="0" smtClean="0"/>
              <a:t>Attracts butterflies and birds</a:t>
            </a:r>
            <a:endParaRPr lang="en-US" dirty="0"/>
          </a:p>
          <a:p>
            <a:r>
              <a:rPr lang="en-US" dirty="0"/>
              <a:t>Other: Winter Interest</a:t>
            </a:r>
          </a:p>
          <a:p>
            <a:r>
              <a:rPr lang="en-US" dirty="0" smtClean="0"/>
              <a:t>Tolerate of </a:t>
            </a:r>
            <a:r>
              <a:rPr lang="en-US" dirty="0"/>
              <a:t>Drought, Erosion, Dry Soil, Wet Soil, Black Walnut, Air Pollution</a:t>
            </a:r>
          </a:p>
        </p:txBody>
      </p:sp>
      <p:sp>
        <p:nvSpPr>
          <p:cNvPr id="5" name="Rectangle 4"/>
          <p:cNvSpPr/>
          <p:nvPr/>
        </p:nvSpPr>
        <p:spPr>
          <a:xfrm>
            <a:off x="662365" y="1372415"/>
            <a:ext cx="4572000" cy="2585323"/>
          </a:xfrm>
          <a:prstGeom prst="rect">
            <a:avLst/>
          </a:prstGeom>
        </p:spPr>
        <p:txBody>
          <a:bodyPr>
            <a:spAutoFit/>
          </a:bodyPr>
          <a:lstStyle/>
          <a:p>
            <a:r>
              <a:rPr lang="en-US" dirty="0"/>
              <a:t>Height: 3.00 to 6.00 feet</a:t>
            </a:r>
          </a:p>
          <a:p>
            <a:r>
              <a:rPr lang="en-US" dirty="0"/>
              <a:t>Spread: 2.00 to 3.00 feet</a:t>
            </a:r>
          </a:p>
          <a:p>
            <a:r>
              <a:rPr lang="en-US" dirty="0"/>
              <a:t>Bloom Time: July to February</a:t>
            </a:r>
          </a:p>
          <a:p>
            <a:r>
              <a:rPr lang="en-US" dirty="0"/>
              <a:t>Bloom Description: Pink-tinged</a:t>
            </a:r>
          </a:p>
          <a:p>
            <a:r>
              <a:rPr lang="en-US" dirty="0"/>
              <a:t>Sun: Full sun to part shade</a:t>
            </a:r>
          </a:p>
          <a:p>
            <a:r>
              <a:rPr lang="en-US" dirty="0"/>
              <a:t>Water: Medium to wet</a:t>
            </a:r>
          </a:p>
          <a:p>
            <a:r>
              <a:rPr lang="en-US" dirty="0"/>
              <a:t>Maintenance: Low</a:t>
            </a:r>
          </a:p>
          <a:p>
            <a:r>
              <a:rPr lang="en-US" dirty="0" smtClean="0"/>
              <a:t>Living privacy border, rain garden</a:t>
            </a:r>
            <a:endParaRPr lang="en-US" dirty="0"/>
          </a:p>
          <a:p>
            <a:r>
              <a:rPr lang="en-US" dirty="0"/>
              <a:t>Flower: Showy, Good Cut, Good </a:t>
            </a:r>
            <a:r>
              <a:rPr lang="en-US" dirty="0" smtClean="0"/>
              <a:t>Dried</a:t>
            </a:r>
            <a:endParaRPr lang="en-US" dirty="0"/>
          </a:p>
        </p:txBody>
      </p:sp>
      <p:pic>
        <p:nvPicPr>
          <p:cNvPr id="3" name="Picture 2" descr="ornimental_switchgras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831" y="1503828"/>
            <a:ext cx="3443970" cy="2289874"/>
          </a:xfrm>
          <a:prstGeom prst="rect">
            <a:avLst/>
          </a:prstGeom>
        </p:spPr>
      </p:pic>
      <p:pic>
        <p:nvPicPr>
          <p:cNvPr id="6" name="Picture 5" descr="Panicum_Dallas_BluesW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05" y="4053209"/>
            <a:ext cx="3482603" cy="2611953"/>
          </a:xfrm>
          <a:prstGeom prst="rect">
            <a:avLst/>
          </a:prstGeom>
        </p:spPr>
      </p:pic>
    </p:spTree>
    <p:extLst>
      <p:ext uri="{BB962C8B-B14F-4D97-AF65-F5344CB8AC3E}">
        <p14:creationId xmlns:p14="http://schemas.microsoft.com/office/powerpoint/2010/main" val="996140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effectLst/>
              </a:rPr>
              <a:t>Schizachyrium scoparium</a:t>
            </a:r>
            <a:r>
              <a:rPr lang="en-US" sz="4000" dirty="0"/>
              <a:t> </a:t>
            </a:r>
            <a:r>
              <a:rPr lang="en-US" sz="4000" dirty="0" smtClean="0">
                <a:solidFill>
                  <a:schemeClr val="tx1"/>
                </a:solidFill>
              </a:rPr>
              <a:t>---</a:t>
            </a:r>
            <a:r>
              <a:rPr lang="en-US" sz="3600" dirty="0">
                <a:effectLst/>
              </a:rPr>
              <a:t>Little Bluestem</a:t>
            </a:r>
            <a:r>
              <a:rPr lang="en-US" sz="3600" dirty="0"/>
              <a:t> </a:t>
            </a:r>
            <a:r>
              <a:rPr lang="en-US" sz="4000" dirty="0" smtClean="0"/>
              <a:t> </a:t>
            </a:r>
            <a:endParaRPr lang="en-US" dirty="0"/>
          </a:p>
        </p:txBody>
      </p:sp>
      <p:sp>
        <p:nvSpPr>
          <p:cNvPr id="10" name="TextBox 9"/>
          <p:cNvSpPr txBox="1"/>
          <p:nvPr/>
        </p:nvSpPr>
        <p:spPr>
          <a:xfrm>
            <a:off x="4790528" y="4058939"/>
            <a:ext cx="3673273" cy="1754327"/>
          </a:xfrm>
          <a:prstGeom prst="rect">
            <a:avLst/>
          </a:prstGeom>
          <a:noFill/>
        </p:spPr>
        <p:txBody>
          <a:bodyPr wrap="square" rtlCol="0">
            <a:spAutoFit/>
          </a:bodyPr>
          <a:lstStyle/>
          <a:p>
            <a:r>
              <a:rPr lang="en-US" dirty="0" smtClean="0"/>
              <a:t>Nice fall foliage</a:t>
            </a:r>
            <a:endParaRPr lang="en-US" dirty="0"/>
          </a:p>
          <a:p>
            <a:r>
              <a:rPr lang="en-US" dirty="0" smtClean="0"/>
              <a:t>Good for winter interest, privacy border</a:t>
            </a:r>
            <a:endParaRPr lang="en-US" dirty="0"/>
          </a:p>
          <a:p>
            <a:r>
              <a:rPr lang="en-US" dirty="0" smtClean="0"/>
              <a:t>Tolerates </a:t>
            </a:r>
            <a:r>
              <a:rPr lang="en-US" dirty="0"/>
              <a:t>Deer, Drought, Erosion, Dry Soil, Shallow-Rocky Soil, Black Walnut, Air Pollution</a:t>
            </a:r>
          </a:p>
        </p:txBody>
      </p:sp>
      <p:sp>
        <p:nvSpPr>
          <p:cNvPr id="5" name="Rectangle 4"/>
          <p:cNvSpPr/>
          <p:nvPr/>
        </p:nvSpPr>
        <p:spPr>
          <a:xfrm>
            <a:off x="662365" y="1372415"/>
            <a:ext cx="4031709" cy="2031325"/>
          </a:xfrm>
          <a:prstGeom prst="rect">
            <a:avLst/>
          </a:prstGeom>
        </p:spPr>
        <p:txBody>
          <a:bodyPr wrap="square">
            <a:spAutoFit/>
          </a:bodyPr>
          <a:lstStyle/>
          <a:p>
            <a:r>
              <a:rPr lang="en-US" dirty="0"/>
              <a:t>Height: 2.00 to 4.00 feet</a:t>
            </a:r>
          </a:p>
          <a:p>
            <a:r>
              <a:rPr lang="en-US" dirty="0"/>
              <a:t>Spread: 1.50 to 2.00 feet</a:t>
            </a:r>
          </a:p>
          <a:p>
            <a:r>
              <a:rPr lang="en-US" dirty="0"/>
              <a:t>Bloom Time: August to February</a:t>
            </a:r>
          </a:p>
          <a:p>
            <a:r>
              <a:rPr lang="en-US" dirty="0"/>
              <a:t>Bloom Description: Purplish bronze</a:t>
            </a:r>
          </a:p>
          <a:p>
            <a:r>
              <a:rPr lang="en-US" dirty="0"/>
              <a:t>Sun: Full sun</a:t>
            </a:r>
          </a:p>
          <a:p>
            <a:r>
              <a:rPr lang="en-US" dirty="0"/>
              <a:t>Water: Dry to medium</a:t>
            </a:r>
          </a:p>
          <a:p>
            <a:r>
              <a:rPr lang="en-US" dirty="0" smtClean="0"/>
              <a:t>Low maintenance</a:t>
            </a:r>
            <a:endParaRPr lang="en-US" dirty="0"/>
          </a:p>
        </p:txBody>
      </p:sp>
      <p:pic>
        <p:nvPicPr>
          <p:cNvPr id="7" name="Picture 6" descr="Schyzachrium-Jazz-closeup-Sept-21-2009-Brent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0528" y="1616815"/>
            <a:ext cx="3530162" cy="2340923"/>
          </a:xfrm>
          <a:prstGeom prst="rect">
            <a:avLst/>
          </a:prstGeom>
        </p:spPr>
      </p:pic>
      <p:pic>
        <p:nvPicPr>
          <p:cNvPr id="8" name="Picture 7" descr="252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95" y="3488275"/>
            <a:ext cx="2927821" cy="2927821"/>
          </a:xfrm>
          <a:prstGeom prst="rect">
            <a:avLst/>
          </a:prstGeom>
        </p:spPr>
      </p:pic>
    </p:spTree>
    <p:extLst>
      <p:ext uri="{BB962C8B-B14F-4D97-AF65-F5344CB8AC3E}">
        <p14:creationId xmlns:p14="http://schemas.microsoft.com/office/powerpoint/2010/main" val="2817527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Groundcovers are low to medium in height and can be used to fill in bare spots in the garden</a:t>
            </a:r>
          </a:p>
          <a:p>
            <a:endParaRPr lang="en-US" dirty="0"/>
          </a:p>
          <a:p>
            <a:r>
              <a:rPr lang="en-US" dirty="0" smtClean="0"/>
              <a:t>They provide cover for birds and insects and food for pollinators</a:t>
            </a:r>
          </a:p>
          <a:p>
            <a:endParaRPr lang="en-US" dirty="0"/>
          </a:p>
          <a:p>
            <a:r>
              <a:rPr lang="en-US" dirty="0" smtClean="0"/>
              <a:t>Some invasive ground covers to take out would be English ivy, kudzu, Japanese honeysuckle</a:t>
            </a:r>
            <a:endParaRPr lang="en-US" dirty="0"/>
          </a:p>
        </p:txBody>
      </p:sp>
      <p:sp>
        <p:nvSpPr>
          <p:cNvPr id="3" name="Title 2"/>
          <p:cNvSpPr>
            <a:spLocks noGrp="1"/>
          </p:cNvSpPr>
          <p:nvPr>
            <p:ph type="title"/>
          </p:nvPr>
        </p:nvSpPr>
        <p:spPr/>
        <p:txBody>
          <a:bodyPr/>
          <a:lstStyle/>
          <a:p>
            <a:r>
              <a:rPr lang="en-US" dirty="0" smtClean="0"/>
              <a:t>Groundcovers</a:t>
            </a:r>
            <a:endParaRPr lang="en-US" dirty="0"/>
          </a:p>
        </p:txBody>
      </p:sp>
    </p:spTree>
    <p:extLst>
      <p:ext uri="{BB962C8B-B14F-4D97-AF65-F5344CB8AC3E}">
        <p14:creationId xmlns:p14="http://schemas.microsoft.com/office/powerpoint/2010/main" val="27650004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effectLst/>
              </a:rPr>
              <a:t>Asarum</a:t>
            </a:r>
            <a:r>
              <a:rPr lang="en-US" sz="3600" dirty="0">
                <a:effectLst/>
              </a:rPr>
              <a:t> </a:t>
            </a:r>
            <a:r>
              <a:rPr lang="en-US" sz="3600" dirty="0" err="1" smtClean="0">
                <a:effectLst/>
              </a:rPr>
              <a:t>canadense</a:t>
            </a:r>
            <a:r>
              <a:rPr lang="en-US" sz="3600" dirty="0" smtClean="0"/>
              <a:t/>
            </a:r>
            <a:br>
              <a:rPr lang="en-US" sz="3600" dirty="0" smtClean="0"/>
            </a:br>
            <a:r>
              <a:rPr lang="en-US" sz="3600" dirty="0" smtClean="0"/>
              <a:t>Wild Ginger</a:t>
            </a:r>
            <a:endParaRPr lang="en-US" dirty="0"/>
          </a:p>
        </p:txBody>
      </p:sp>
      <p:sp>
        <p:nvSpPr>
          <p:cNvPr id="10" name="TextBox 9"/>
          <p:cNvSpPr txBox="1"/>
          <p:nvPr/>
        </p:nvSpPr>
        <p:spPr>
          <a:xfrm>
            <a:off x="4557432" y="3946414"/>
            <a:ext cx="3817954" cy="2585323"/>
          </a:xfrm>
          <a:prstGeom prst="rect">
            <a:avLst/>
          </a:prstGeom>
          <a:noFill/>
        </p:spPr>
        <p:txBody>
          <a:bodyPr wrap="square" rtlCol="0">
            <a:spAutoFit/>
          </a:bodyPr>
          <a:lstStyle/>
          <a:p>
            <a:r>
              <a:rPr lang="en-US" dirty="0" smtClean="0"/>
              <a:t>Use as a ground cover</a:t>
            </a:r>
            <a:r>
              <a:rPr lang="en-US" dirty="0"/>
              <a:t>, </a:t>
            </a:r>
            <a:r>
              <a:rPr lang="en-US" dirty="0" smtClean="0"/>
              <a:t>in a woodland garden, rain garden</a:t>
            </a:r>
          </a:p>
          <a:p>
            <a:endParaRPr lang="en-US" dirty="0"/>
          </a:p>
          <a:p>
            <a:r>
              <a:rPr lang="en-US" dirty="0" smtClean="0"/>
              <a:t>The flower is usually hidden by foliage in spring and is a nice maroon color.</a:t>
            </a:r>
          </a:p>
          <a:p>
            <a:endParaRPr lang="en-US" dirty="0"/>
          </a:p>
          <a:p>
            <a:r>
              <a:rPr lang="en-US" dirty="0" smtClean="0"/>
              <a:t>Tolerates deer</a:t>
            </a:r>
            <a:r>
              <a:rPr lang="en-US" dirty="0"/>
              <a:t>, </a:t>
            </a:r>
            <a:r>
              <a:rPr lang="en-US" dirty="0" smtClean="0"/>
              <a:t>heavy shade</a:t>
            </a:r>
            <a:r>
              <a:rPr lang="en-US" dirty="0"/>
              <a:t>, </a:t>
            </a:r>
            <a:r>
              <a:rPr lang="en-US" dirty="0" smtClean="0"/>
              <a:t>erosion</a:t>
            </a:r>
            <a:r>
              <a:rPr lang="en-US" dirty="0"/>
              <a:t>, </a:t>
            </a:r>
            <a:r>
              <a:rPr lang="en-US" dirty="0" smtClean="0"/>
              <a:t>wet soil</a:t>
            </a:r>
            <a:endParaRPr lang="en-US" dirty="0"/>
          </a:p>
        </p:txBody>
      </p:sp>
      <p:sp>
        <p:nvSpPr>
          <p:cNvPr id="5" name="Rectangle 4"/>
          <p:cNvSpPr/>
          <p:nvPr/>
        </p:nvSpPr>
        <p:spPr>
          <a:xfrm>
            <a:off x="662365" y="1814477"/>
            <a:ext cx="4031709" cy="1477328"/>
          </a:xfrm>
          <a:prstGeom prst="rect">
            <a:avLst/>
          </a:prstGeom>
        </p:spPr>
        <p:txBody>
          <a:bodyPr wrap="square">
            <a:spAutoFit/>
          </a:bodyPr>
          <a:lstStyle/>
          <a:p>
            <a:r>
              <a:rPr lang="en-US" dirty="0" smtClean="0"/>
              <a:t>1-1.5’ Height and Spread</a:t>
            </a:r>
          </a:p>
          <a:p>
            <a:r>
              <a:rPr lang="en-US" dirty="0" smtClean="0"/>
              <a:t>April </a:t>
            </a:r>
            <a:r>
              <a:rPr lang="en-US" dirty="0"/>
              <a:t>to May</a:t>
            </a:r>
          </a:p>
          <a:p>
            <a:r>
              <a:rPr lang="en-US" dirty="0" smtClean="0"/>
              <a:t>Part </a:t>
            </a:r>
            <a:r>
              <a:rPr lang="en-US" dirty="0"/>
              <a:t>shade to full shade</a:t>
            </a:r>
          </a:p>
          <a:p>
            <a:r>
              <a:rPr lang="en-US" dirty="0"/>
              <a:t>Water: Medium to wet</a:t>
            </a:r>
          </a:p>
          <a:p>
            <a:r>
              <a:rPr lang="en-US" dirty="0" smtClean="0"/>
              <a:t>Low maintenance</a:t>
            </a:r>
            <a:endParaRPr lang="en-US" dirty="0"/>
          </a:p>
        </p:txBody>
      </p:sp>
      <p:pic>
        <p:nvPicPr>
          <p:cNvPr id="3" name="Picture 2" descr="IMG_5772-1024x76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36" y="875986"/>
            <a:ext cx="3729538" cy="2797154"/>
          </a:xfrm>
          <a:prstGeom prst="rect">
            <a:avLst/>
          </a:prstGeom>
        </p:spPr>
      </p:pic>
      <p:pic>
        <p:nvPicPr>
          <p:cNvPr id="11" name="Picture 10" descr="asarum flow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065" y="3673139"/>
            <a:ext cx="2270080" cy="2111174"/>
          </a:xfrm>
          <a:prstGeom prst="rect">
            <a:avLst/>
          </a:prstGeom>
        </p:spPr>
      </p:pic>
    </p:spTree>
    <p:extLst>
      <p:ext uri="{BB962C8B-B14F-4D97-AF65-F5344CB8AC3E}">
        <p14:creationId xmlns:p14="http://schemas.microsoft.com/office/powerpoint/2010/main" val="2347794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rPr>
              <a:t>Phlox </a:t>
            </a:r>
            <a:r>
              <a:rPr lang="en-US" sz="3600" dirty="0" err="1">
                <a:effectLst/>
              </a:rPr>
              <a:t>subulata</a:t>
            </a:r>
            <a:r>
              <a:rPr lang="en-US" sz="3600" dirty="0"/>
              <a:t> </a:t>
            </a:r>
            <a:r>
              <a:rPr lang="en-US" sz="3600" dirty="0" smtClean="0"/>
              <a:t/>
            </a:r>
            <a:br>
              <a:rPr lang="en-US" sz="3600" dirty="0" smtClean="0"/>
            </a:br>
            <a:r>
              <a:rPr lang="en-US" sz="3600" dirty="0" smtClean="0"/>
              <a:t>Moss Pinks</a:t>
            </a:r>
            <a:endParaRPr lang="en-US" dirty="0"/>
          </a:p>
        </p:txBody>
      </p:sp>
      <p:sp>
        <p:nvSpPr>
          <p:cNvPr id="5" name="Rectangle 4"/>
          <p:cNvSpPr/>
          <p:nvPr/>
        </p:nvSpPr>
        <p:spPr>
          <a:xfrm>
            <a:off x="4440130" y="801752"/>
            <a:ext cx="4031709" cy="5355313"/>
          </a:xfrm>
          <a:prstGeom prst="rect">
            <a:avLst/>
          </a:prstGeom>
        </p:spPr>
        <p:txBody>
          <a:bodyPr wrap="square">
            <a:spAutoFit/>
          </a:bodyPr>
          <a:lstStyle/>
          <a:p>
            <a:r>
              <a:rPr lang="en-US" dirty="0"/>
              <a:t>Height: 0.25 to 0.50 feet</a:t>
            </a:r>
          </a:p>
          <a:p>
            <a:r>
              <a:rPr lang="en-US" dirty="0"/>
              <a:t>Spread: 1.00 to 2.00 </a:t>
            </a:r>
            <a:r>
              <a:rPr lang="en-US" dirty="0" smtClean="0"/>
              <a:t>feet</a:t>
            </a:r>
          </a:p>
          <a:p>
            <a:endParaRPr lang="en-US" dirty="0"/>
          </a:p>
          <a:p>
            <a:r>
              <a:rPr lang="en-US" dirty="0" smtClean="0"/>
              <a:t>Blooms in March </a:t>
            </a:r>
            <a:r>
              <a:rPr lang="en-US" dirty="0"/>
              <a:t>to </a:t>
            </a:r>
            <a:r>
              <a:rPr lang="en-US" dirty="0" smtClean="0"/>
              <a:t>May</a:t>
            </a:r>
          </a:p>
          <a:p>
            <a:endParaRPr lang="en-US" dirty="0"/>
          </a:p>
          <a:p>
            <a:r>
              <a:rPr lang="en-US" dirty="0" smtClean="0"/>
              <a:t>Many varieties with various colors-Red</a:t>
            </a:r>
            <a:r>
              <a:rPr lang="en-US" dirty="0"/>
              <a:t>-purple to violet-purple to pink to </a:t>
            </a:r>
            <a:r>
              <a:rPr lang="en-US" dirty="0" smtClean="0"/>
              <a:t>white</a:t>
            </a:r>
          </a:p>
          <a:p>
            <a:endParaRPr lang="en-US" dirty="0"/>
          </a:p>
          <a:p>
            <a:r>
              <a:rPr lang="en-US" dirty="0" smtClean="0"/>
              <a:t>Full </a:t>
            </a:r>
            <a:r>
              <a:rPr lang="en-US" dirty="0"/>
              <a:t>sun</a:t>
            </a:r>
          </a:p>
          <a:p>
            <a:r>
              <a:rPr lang="en-US" dirty="0" smtClean="0"/>
              <a:t>Moist soil</a:t>
            </a:r>
          </a:p>
          <a:p>
            <a:endParaRPr lang="en-US" dirty="0"/>
          </a:p>
          <a:p>
            <a:r>
              <a:rPr lang="en-US" dirty="0" smtClean="0"/>
              <a:t>Use as a ground cover</a:t>
            </a:r>
            <a:r>
              <a:rPr lang="en-US" dirty="0"/>
              <a:t>, </a:t>
            </a:r>
            <a:r>
              <a:rPr lang="en-US" dirty="0" smtClean="0"/>
              <a:t>rock garden, sunny slope</a:t>
            </a:r>
          </a:p>
          <a:p>
            <a:endParaRPr lang="en-US" dirty="0"/>
          </a:p>
          <a:p>
            <a:r>
              <a:rPr lang="en-US" dirty="0" smtClean="0"/>
              <a:t>Attracts butterflies</a:t>
            </a:r>
          </a:p>
          <a:p>
            <a:endParaRPr lang="en-US" dirty="0"/>
          </a:p>
          <a:p>
            <a:r>
              <a:rPr lang="en-US" dirty="0" smtClean="0"/>
              <a:t>Tolerates deer</a:t>
            </a:r>
            <a:r>
              <a:rPr lang="en-US" dirty="0"/>
              <a:t>, </a:t>
            </a:r>
            <a:r>
              <a:rPr lang="en-US" dirty="0" smtClean="0"/>
              <a:t>drought</a:t>
            </a:r>
            <a:r>
              <a:rPr lang="en-US" dirty="0"/>
              <a:t>, </a:t>
            </a:r>
            <a:r>
              <a:rPr lang="en-US" dirty="0" smtClean="0"/>
              <a:t>erosion and air pollution</a:t>
            </a:r>
            <a:endParaRPr lang="en-US" dirty="0"/>
          </a:p>
        </p:txBody>
      </p:sp>
      <p:pic>
        <p:nvPicPr>
          <p:cNvPr id="4" name="Picture 3" descr="Phlox_subulata_2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17" y="3769590"/>
            <a:ext cx="3482918" cy="2612188"/>
          </a:xfrm>
          <a:prstGeom prst="rect">
            <a:avLst/>
          </a:prstGeom>
        </p:spPr>
      </p:pic>
      <p:pic>
        <p:nvPicPr>
          <p:cNvPr id="6" name="Picture 5" descr="Phlox subulata Emerald Cushion Blu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797" y="1462827"/>
            <a:ext cx="3243132" cy="2162088"/>
          </a:xfrm>
          <a:prstGeom prst="rect">
            <a:avLst/>
          </a:prstGeom>
        </p:spPr>
      </p:pic>
    </p:spTree>
    <p:extLst>
      <p:ext uri="{BB962C8B-B14F-4D97-AF65-F5344CB8AC3E}">
        <p14:creationId xmlns:p14="http://schemas.microsoft.com/office/powerpoint/2010/main" val="1791106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rPr>
              <a:t>Tiarella cordifolia 'Brandywine'</a:t>
            </a:r>
            <a:r>
              <a:rPr lang="en-US" sz="3600" dirty="0"/>
              <a:t> </a:t>
            </a:r>
            <a:r>
              <a:rPr lang="en-US" sz="3600" dirty="0" smtClean="0"/>
              <a:t/>
            </a:r>
            <a:br>
              <a:rPr lang="en-US" sz="3600" dirty="0" smtClean="0"/>
            </a:br>
            <a:r>
              <a:rPr lang="en-US" sz="3600" dirty="0" smtClean="0"/>
              <a:t>Brandywine </a:t>
            </a:r>
            <a:r>
              <a:rPr lang="en-US" sz="3600" dirty="0" err="1" smtClean="0"/>
              <a:t>tiarella</a:t>
            </a:r>
            <a:endParaRPr lang="en-US" dirty="0"/>
          </a:p>
        </p:txBody>
      </p:sp>
      <p:sp>
        <p:nvSpPr>
          <p:cNvPr id="5" name="Rectangle 4"/>
          <p:cNvSpPr/>
          <p:nvPr/>
        </p:nvSpPr>
        <p:spPr>
          <a:xfrm>
            <a:off x="4440130" y="1393715"/>
            <a:ext cx="4031709" cy="4801315"/>
          </a:xfrm>
          <a:prstGeom prst="rect">
            <a:avLst/>
          </a:prstGeom>
        </p:spPr>
        <p:txBody>
          <a:bodyPr wrap="square">
            <a:spAutoFit/>
          </a:bodyPr>
          <a:lstStyle/>
          <a:p>
            <a:r>
              <a:rPr lang="en-US" dirty="0" smtClean="0"/>
              <a:t>1-2 </a:t>
            </a:r>
            <a:r>
              <a:rPr lang="en-US" dirty="0" err="1" smtClean="0"/>
              <a:t>ft</a:t>
            </a:r>
            <a:r>
              <a:rPr lang="en-US" dirty="0" smtClean="0"/>
              <a:t> wide and .5-1ft tall</a:t>
            </a:r>
          </a:p>
          <a:p>
            <a:endParaRPr lang="en-US" dirty="0"/>
          </a:p>
          <a:p>
            <a:r>
              <a:rPr lang="en-US" dirty="0" smtClean="0"/>
              <a:t>White </a:t>
            </a:r>
            <a:r>
              <a:rPr lang="en-US" dirty="0"/>
              <a:t>or </a:t>
            </a:r>
            <a:r>
              <a:rPr lang="en-US" dirty="0" smtClean="0"/>
              <a:t>pink flowers bloom in May</a:t>
            </a:r>
            <a:endParaRPr lang="en-US" dirty="0"/>
          </a:p>
          <a:p>
            <a:r>
              <a:rPr lang="en-US" dirty="0" smtClean="0"/>
              <a:t>Part </a:t>
            </a:r>
            <a:r>
              <a:rPr lang="en-US" dirty="0"/>
              <a:t>shade to full </a:t>
            </a:r>
            <a:r>
              <a:rPr lang="en-US" dirty="0" smtClean="0"/>
              <a:t>shade</a:t>
            </a:r>
          </a:p>
          <a:p>
            <a:endParaRPr lang="en-US" dirty="0"/>
          </a:p>
          <a:p>
            <a:r>
              <a:rPr lang="en-US" dirty="0" smtClean="0"/>
              <a:t>Moist soil</a:t>
            </a:r>
          </a:p>
          <a:p>
            <a:endParaRPr lang="en-US" dirty="0"/>
          </a:p>
          <a:p>
            <a:r>
              <a:rPr lang="en-US" dirty="0" smtClean="0"/>
              <a:t>Low maintenance</a:t>
            </a:r>
          </a:p>
          <a:p>
            <a:endParaRPr lang="en-US" dirty="0"/>
          </a:p>
          <a:p>
            <a:r>
              <a:rPr lang="en-US" dirty="0" smtClean="0"/>
              <a:t>Use as a ground cover</a:t>
            </a:r>
            <a:r>
              <a:rPr lang="en-US" dirty="0"/>
              <a:t>, </a:t>
            </a:r>
            <a:r>
              <a:rPr lang="en-US" dirty="0" smtClean="0"/>
              <a:t>rain garden, woodland garden</a:t>
            </a:r>
          </a:p>
          <a:p>
            <a:endParaRPr lang="en-US" dirty="0"/>
          </a:p>
          <a:p>
            <a:r>
              <a:rPr lang="en-US" dirty="0" smtClean="0"/>
              <a:t>Attracts bees and butterflies </a:t>
            </a:r>
          </a:p>
          <a:p>
            <a:endParaRPr lang="en-US" dirty="0"/>
          </a:p>
          <a:p>
            <a:r>
              <a:rPr lang="en-US" dirty="0" smtClean="0"/>
              <a:t>Nice fall foliage</a:t>
            </a:r>
          </a:p>
          <a:p>
            <a:endParaRPr lang="en-US" dirty="0"/>
          </a:p>
          <a:p>
            <a:r>
              <a:rPr lang="en-US" dirty="0" smtClean="0"/>
              <a:t>Tolerates rabbit and deer</a:t>
            </a:r>
            <a:endParaRPr lang="en-US" dirty="0"/>
          </a:p>
        </p:txBody>
      </p:sp>
      <p:pic>
        <p:nvPicPr>
          <p:cNvPr id="3" name="Picture 2" descr="tiarella-cordifol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80977"/>
            <a:ext cx="3123314" cy="2108237"/>
          </a:xfrm>
          <a:prstGeom prst="rect">
            <a:avLst/>
          </a:prstGeom>
        </p:spPr>
      </p:pic>
      <p:pic>
        <p:nvPicPr>
          <p:cNvPr id="7" name="Picture 6" descr="heuchera_tiarella_11_9_09_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53" y="4066977"/>
            <a:ext cx="2837404" cy="2128053"/>
          </a:xfrm>
          <a:prstGeom prst="rect">
            <a:avLst/>
          </a:prstGeom>
        </p:spPr>
      </p:pic>
    </p:spTree>
    <p:extLst>
      <p:ext uri="{BB962C8B-B14F-4D97-AF65-F5344CB8AC3E}">
        <p14:creationId xmlns:p14="http://schemas.microsoft.com/office/powerpoint/2010/main" val="3289789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Native Plants	</a:t>
            </a:r>
            <a:endParaRPr lang="en-US" dirty="0"/>
          </a:p>
        </p:txBody>
      </p:sp>
      <p:sp>
        <p:nvSpPr>
          <p:cNvPr id="3" name="Rectangle 2"/>
          <p:cNvSpPr/>
          <p:nvPr/>
        </p:nvSpPr>
        <p:spPr>
          <a:xfrm>
            <a:off x="662925" y="1371600"/>
            <a:ext cx="7731796" cy="3139321"/>
          </a:xfrm>
          <a:prstGeom prst="rect">
            <a:avLst/>
          </a:prstGeom>
        </p:spPr>
        <p:txBody>
          <a:bodyPr wrap="square">
            <a:spAutoFit/>
          </a:bodyPr>
          <a:lstStyle/>
          <a:p>
            <a:r>
              <a:rPr lang="en-US" b="1" dirty="0"/>
              <a:t>2017 Native Plant Sales</a:t>
            </a:r>
            <a:endParaRPr lang="en-US" dirty="0"/>
          </a:p>
          <a:p>
            <a:r>
              <a:rPr lang="en-US" dirty="0"/>
              <a:t>Robinson Nature Center Native Plant </a:t>
            </a:r>
            <a:r>
              <a:rPr lang="en-US" dirty="0" err="1"/>
              <a:t>Palooza</a:t>
            </a:r>
            <a:r>
              <a:rPr lang="en-US" dirty="0"/>
              <a:t> May 7</a:t>
            </a:r>
            <a:r>
              <a:rPr lang="en-US" baseline="30000" dirty="0"/>
              <a:t>th</a:t>
            </a:r>
            <a:r>
              <a:rPr lang="en-US" dirty="0"/>
              <a:t>, 12-4pm</a:t>
            </a:r>
          </a:p>
          <a:p>
            <a:r>
              <a:rPr lang="en-US" dirty="0"/>
              <a:t>How to Design Your Native Plant Garden- a class taught by Lauren through parks and rec. April or early May</a:t>
            </a:r>
          </a:p>
          <a:p>
            <a:r>
              <a:rPr lang="en-US" dirty="0"/>
              <a:t>Howard County Community College- </a:t>
            </a:r>
            <a:r>
              <a:rPr lang="en-US" dirty="0" err="1"/>
              <a:t>Greenfest</a:t>
            </a:r>
            <a:r>
              <a:rPr lang="en-US" dirty="0"/>
              <a:t> plant sale April 22</a:t>
            </a:r>
            <a:r>
              <a:rPr lang="en-US" baseline="30000" dirty="0"/>
              <a:t>nd</a:t>
            </a:r>
            <a:r>
              <a:rPr lang="en-US" dirty="0"/>
              <a:t>, 10-4pm</a:t>
            </a:r>
          </a:p>
          <a:p>
            <a:r>
              <a:rPr lang="en-US" dirty="0"/>
              <a:t>Banneker Museum in Catonsville April 29</a:t>
            </a:r>
            <a:r>
              <a:rPr lang="en-US" baseline="30000" dirty="0"/>
              <a:t>th</a:t>
            </a:r>
            <a:r>
              <a:rPr lang="en-US" dirty="0"/>
              <a:t>, 11am-3pm</a:t>
            </a:r>
          </a:p>
          <a:p>
            <a:r>
              <a:rPr lang="en-US" dirty="0" err="1"/>
              <a:t>BayWise</a:t>
            </a:r>
            <a:r>
              <a:rPr lang="en-US" dirty="0"/>
              <a:t> Garden Tour Native Plant Sale- straight species, Fall </a:t>
            </a:r>
            <a:r>
              <a:rPr lang="en-US" dirty="0" smtClean="0"/>
              <a:t>2017</a:t>
            </a:r>
          </a:p>
          <a:p>
            <a:r>
              <a:rPr lang="en-US" dirty="0" smtClean="0">
                <a:hlinkClick r:id="rId2"/>
              </a:rPr>
              <a:t>Lauren’s Garden Service Native Plant Online Shop</a:t>
            </a:r>
            <a:endParaRPr lang="en-US" dirty="0"/>
          </a:p>
          <a:p>
            <a:r>
              <a:rPr lang="en-US" dirty="0"/>
              <a:t> </a:t>
            </a:r>
          </a:p>
          <a:p>
            <a:r>
              <a:rPr lang="en-US" dirty="0"/>
              <a:t>Join Our </a:t>
            </a:r>
            <a:r>
              <a:rPr lang="en-US" dirty="0">
                <a:hlinkClick r:id="rId3"/>
              </a:rPr>
              <a:t>Email List </a:t>
            </a:r>
            <a:r>
              <a:rPr lang="en-US" dirty="0"/>
              <a:t>to get updated information on events and plant sales!</a:t>
            </a:r>
          </a:p>
        </p:txBody>
      </p:sp>
    </p:spTree>
    <p:extLst>
      <p:ext uri="{BB962C8B-B14F-4D97-AF65-F5344CB8AC3E}">
        <p14:creationId xmlns:p14="http://schemas.microsoft.com/office/powerpoint/2010/main" val="3804090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 Planning and Planting</a:t>
            </a:r>
            <a:endParaRPr lang="en-US" dirty="0"/>
          </a:p>
        </p:txBody>
      </p:sp>
      <p:sp>
        <p:nvSpPr>
          <p:cNvPr id="3" name="Rectangle 2"/>
          <p:cNvSpPr/>
          <p:nvPr/>
        </p:nvSpPr>
        <p:spPr>
          <a:xfrm>
            <a:off x="1267189" y="1584548"/>
            <a:ext cx="6520432" cy="3139321"/>
          </a:xfrm>
          <a:prstGeom prst="rect">
            <a:avLst/>
          </a:prstGeom>
        </p:spPr>
        <p:txBody>
          <a:bodyPr wrap="square">
            <a:spAutoFit/>
          </a:bodyPr>
          <a:lstStyle/>
          <a:p>
            <a:r>
              <a:rPr lang="en-US" dirty="0" smtClean="0"/>
              <a:t>We have extensive experience in the Howard County area with designing and planting new landscapes, patios, walkways, </a:t>
            </a:r>
            <a:r>
              <a:rPr lang="en-US" dirty="0" err="1" smtClean="0"/>
              <a:t>firepits</a:t>
            </a:r>
            <a:r>
              <a:rPr lang="en-US" dirty="0" smtClean="0"/>
              <a:t>, ponds, outdoor living areas, and the use of native plants and eco friendly gardening practices</a:t>
            </a:r>
          </a:p>
          <a:p>
            <a:endParaRPr lang="en-US" dirty="0"/>
          </a:p>
          <a:p>
            <a:r>
              <a:rPr lang="en-US" dirty="0" smtClean="0"/>
              <a:t>We have monthly weeding programs and can service your garden for anything you may need- weeding, pruning, edging, mulching, garden recovery, garden renovation, fertilizing, new plantings, </a:t>
            </a:r>
            <a:r>
              <a:rPr lang="en-US" dirty="0" err="1" smtClean="0"/>
              <a:t>transplantings</a:t>
            </a:r>
            <a:r>
              <a:rPr lang="en-US" dirty="0" smtClean="0"/>
              <a:t> and much more!</a:t>
            </a:r>
          </a:p>
          <a:p>
            <a:endParaRPr lang="en-US" dirty="0"/>
          </a:p>
          <a:p>
            <a:r>
              <a:rPr lang="en-US" dirty="0" smtClean="0"/>
              <a:t>Call us today for a free estimate or request a free estimate </a:t>
            </a:r>
            <a:r>
              <a:rPr lang="en-US" dirty="0" smtClean="0">
                <a:hlinkClick r:id="rId2"/>
              </a:rPr>
              <a:t>here.</a:t>
            </a:r>
            <a:endParaRPr lang="en-US" dirty="0"/>
          </a:p>
        </p:txBody>
      </p:sp>
    </p:spTree>
    <p:extLst>
      <p:ext uri="{BB962C8B-B14F-4D97-AF65-F5344CB8AC3E}">
        <p14:creationId xmlns:p14="http://schemas.microsoft.com/office/powerpoint/2010/main" val="4118915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Citations</a:t>
            </a:r>
            <a:endParaRPr lang="en-US" dirty="0"/>
          </a:p>
        </p:txBody>
      </p:sp>
      <p:sp>
        <p:nvSpPr>
          <p:cNvPr id="3" name="TextBox 2"/>
          <p:cNvSpPr txBox="1"/>
          <p:nvPr/>
        </p:nvSpPr>
        <p:spPr>
          <a:xfrm>
            <a:off x="618909" y="1527125"/>
            <a:ext cx="7933307" cy="4247317"/>
          </a:xfrm>
          <a:prstGeom prst="rect">
            <a:avLst/>
          </a:prstGeom>
          <a:noFill/>
        </p:spPr>
        <p:txBody>
          <a:bodyPr wrap="square" rtlCol="0">
            <a:spAutoFit/>
          </a:bodyPr>
          <a:lstStyle/>
          <a:p>
            <a:r>
              <a:rPr lang="en-US" dirty="0">
                <a:hlinkClick r:id="rId2"/>
              </a:rPr>
              <a:t>http://</a:t>
            </a:r>
            <a:r>
              <a:rPr lang="en-US" dirty="0" smtClean="0">
                <a:hlinkClick r:id="rId2"/>
              </a:rPr>
              <a:t>www.wildflower.org</a:t>
            </a:r>
            <a:endParaRPr lang="en-US" dirty="0" smtClean="0"/>
          </a:p>
          <a:p>
            <a:endParaRPr lang="en-US" dirty="0"/>
          </a:p>
          <a:p>
            <a:r>
              <a:rPr lang="en-US" dirty="0">
                <a:hlinkClick r:id="rId3"/>
              </a:rPr>
              <a:t>http://</a:t>
            </a:r>
            <a:r>
              <a:rPr lang="en-US" dirty="0" smtClean="0">
                <a:hlinkClick r:id="rId3"/>
              </a:rPr>
              <a:t>www.abnativeplants.com</a:t>
            </a:r>
            <a:endParaRPr lang="en-US" dirty="0" smtClean="0"/>
          </a:p>
          <a:p>
            <a:endParaRPr lang="en-US" dirty="0"/>
          </a:p>
          <a:p>
            <a:r>
              <a:rPr lang="en-US" dirty="0">
                <a:hlinkClick r:id="rId4"/>
              </a:rPr>
              <a:t>http://</a:t>
            </a:r>
            <a:r>
              <a:rPr lang="en-US" dirty="0" smtClean="0">
                <a:hlinkClick r:id="rId4"/>
              </a:rPr>
              <a:t>www.missouribotanicalgarden.org</a:t>
            </a:r>
            <a:endParaRPr lang="en-US" dirty="0" smtClean="0"/>
          </a:p>
          <a:p>
            <a:endParaRPr lang="en-US" dirty="0"/>
          </a:p>
          <a:p>
            <a:r>
              <a:rPr lang="en-US" dirty="0"/>
              <a:t>http://</a:t>
            </a:r>
            <a:r>
              <a:rPr lang="en-US" dirty="0" err="1"/>
              <a:t>www.butterfliesandmoths.org</a:t>
            </a:r>
            <a:r>
              <a:rPr lang="en-US" dirty="0"/>
              <a:t>/</a:t>
            </a:r>
            <a:endParaRPr lang="en-US" dirty="0" smtClean="0"/>
          </a:p>
          <a:p>
            <a:endParaRPr lang="en-US" dirty="0"/>
          </a:p>
          <a:p>
            <a:r>
              <a:rPr lang="en-US" dirty="0"/>
              <a:t>http://</a:t>
            </a:r>
            <a:r>
              <a:rPr lang="en-US" dirty="0" err="1"/>
              <a:t>www.nwf.org</a:t>
            </a:r>
            <a:r>
              <a:rPr lang="en-US" dirty="0"/>
              <a:t>/How-to-Help/Garden-for-Wildlife/Gardening-Tips/How-to-Attract-Butterflies-to-Your-</a:t>
            </a:r>
            <a:r>
              <a:rPr lang="en-US" dirty="0" err="1"/>
              <a:t>Garden.aspx</a:t>
            </a:r>
            <a:endParaRPr lang="en-US" dirty="0" smtClean="0"/>
          </a:p>
          <a:p>
            <a:endParaRPr lang="en-US" dirty="0" smtClean="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416251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There is an accompanying chart that I created that is available on our website </a:t>
            </a:r>
            <a:r>
              <a:rPr lang="en-US" dirty="0" smtClean="0">
                <a:hlinkClick r:id="rId2"/>
              </a:rPr>
              <a:t>www.laurensgardenservice.com</a:t>
            </a:r>
            <a:r>
              <a:rPr lang="en-US" dirty="0" smtClean="0"/>
              <a:t>. It is called Native Plants of Howard County and gives all the information you need to find the right plant for your property. It includes information on which wildlife the plants benefit and which terrible conditions the plants will tolerate. There is also a lot of other great information on gardening, rain gardens and using natives that is all information from our experience gardening in Howard County, MD and the surrounding areas.</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Native Plant Selection</a:t>
            </a:r>
            <a:endParaRPr lang="en-US" dirty="0"/>
          </a:p>
        </p:txBody>
      </p:sp>
    </p:spTree>
    <p:extLst>
      <p:ext uri="{BB962C8B-B14F-4D97-AF65-F5344CB8AC3E}">
        <p14:creationId xmlns:p14="http://schemas.microsoft.com/office/powerpoint/2010/main" val="1160048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Favorite Books on Native Plants</a:t>
            </a:r>
            <a:endParaRPr lang="en-US" dirty="0"/>
          </a:p>
        </p:txBody>
      </p:sp>
      <p:sp>
        <p:nvSpPr>
          <p:cNvPr id="3" name="Rectangle 2"/>
          <p:cNvSpPr/>
          <p:nvPr/>
        </p:nvSpPr>
        <p:spPr>
          <a:xfrm>
            <a:off x="1144418" y="1385558"/>
            <a:ext cx="6587378" cy="5078314"/>
          </a:xfrm>
          <a:prstGeom prst="rect">
            <a:avLst/>
          </a:prstGeom>
        </p:spPr>
        <p:txBody>
          <a:bodyPr wrap="square">
            <a:spAutoFit/>
          </a:bodyPr>
          <a:lstStyle/>
          <a:p>
            <a:r>
              <a:rPr lang="en-US" b="1" dirty="0"/>
              <a:t>Resources</a:t>
            </a:r>
            <a:endParaRPr lang="en-US" dirty="0"/>
          </a:p>
          <a:p>
            <a:r>
              <a:rPr lang="en-US" dirty="0"/>
              <a:t>Doug </a:t>
            </a:r>
            <a:r>
              <a:rPr lang="en-US" dirty="0" err="1"/>
              <a:t>Tallemy’s</a:t>
            </a:r>
            <a:r>
              <a:rPr lang="en-US" dirty="0"/>
              <a:t> Bringing Nature Home</a:t>
            </a:r>
          </a:p>
          <a:p>
            <a:r>
              <a:rPr lang="en-US" dirty="0"/>
              <a:t>Frank Porter’s Back To Eden</a:t>
            </a:r>
          </a:p>
          <a:p>
            <a:r>
              <a:rPr lang="en-US" dirty="0"/>
              <a:t>Barbara Ellis Chesapeake Gardening and Landscaping</a:t>
            </a:r>
          </a:p>
          <a:p>
            <a:r>
              <a:rPr lang="en-US" dirty="0"/>
              <a:t>Carol Gracie Spring Wildflowers</a:t>
            </a:r>
          </a:p>
          <a:p>
            <a:r>
              <a:rPr lang="en-US" dirty="0"/>
              <a:t>Planting in a Post Wild World- Claudia West and Thomas Rainier </a:t>
            </a:r>
          </a:p>
          <a:p>
            <a:r>
              <a:rPr lang="en-US" dirty="0">
                <a:hlinkClick r:id="rId2"/>
              </a:rPr>
              <a:t>Native Plants for Wildlife Habitat and Conservation </a:t>
            </a:r>
            <a:r>
              <a:rPr lang="en-US" dirty="0" smtClean="0">
                <a:hlinkClick r:id="rId2"/>
              </a:rPr>
              <a:t>Landscaping</a:t>
            </a:r>
            <a:r>
              <a:rPr lang="en-US" dirty="0" smtClean="0"/>
              <a:t>- DNR book</a:t>
            </a:r>
            <a:endParaRPr lang="en-US" dirty="0"/>
          </a:p>
          <a:p>
            <a:r>
              <a:rPr lang="en-US" dirty="0"/>
              <a:t> </a:t>
            </a:r>
          </a:p>
          <a:p>
            <a:r>
              <a:rPr lang="en-US" dirty="0">
                <a:hlinkClick r:id="rId3"/>
              </a:rPr>
              <a:t>Howard County </a:t>
            </a:r>
            <a:r>
              <a:rPr lang="en-US" dirty="0" err="1">
                <a:hlinkClick r:id="rId3"/>
              </a:rPr>
              <a:t>Cleanscapes</a:t>
            </a:r>
            <a:r>
              <a:rPr lang="en-US" dirty="0">
                <a:hlinkClick r:id="rId3"/>
              </a:rPr>
              <a:t> </a:t>
            </a:r>
            <a:r>
              <a:rPr lang="en-US" dirty="0"/>
              <a:t>reimbursement program for rain gardens, rain barrels, pervious paver installs, conservation landscapes and more</a:t>
            </a:r>
          </a:p>
          <a:p>
            <a:r>
              <a:rPr lang="en-US" dirty="0"/>
              <a:t> </a:t>
            </a:r>
          </a:p>
          <a:p>
            <a:r>
              <a:rPr lang="en-US" dirty="0" smtClean="0"/>
              <a:t>Local Groups That Promote Natives:</a:t>
            </a:r>
          </a:p>
          <a:p>
            <a:r>
              <a:rPr lang="en-US" dirty="0" smtClean="0"/>
              <a:t>Watershed </a:t>
            </a:r>
            <a:r>
              <a:rPr lang="en-US" dirty="0"/>
              <a:t>Stewards</a:t>
            </a:r>
          </a:p>
          <a:p>
            <a:r>
              <a:rPr lang="en-US" dirty="0"/>
              <a:t>Master Gardeners</a:t>
            </a:r>
          </a:p>
          <a:p>
            <a:r>
              <a:rPr lang="en-US" dirty="0" err="1"/>
              <a:t>Baywise</a:t>
            </a:r>
            <a:r>
              <a:rPr lang="en-US" dirty="0"/>
              <a:t> Garden Tour</a:t>
            </a:r>
          </a:p>
        </p:txBody>
      </p:sp>
    </p:spTree>
    <p:extLst>
      <p:ext uri="{BB962C8B-B14F-4D97-AF65-F5344CB8AC3E}">
        <p14:creationId xmlns:p14="http://schemas.microsoft.com/office/powerpoint/2010/main" val="119068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Native Plant Selection</a:t>
            </a:r>
            <a:endParaRPr lang="en-US" dirty="0"/>
          </a:p>
        </p:txBody>
      </p:sp>
      <p:pic>
        <p:nvPicPr>
          <p:cNvPr id="4" name="Picture 3" descr="Char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628" y="1085062"/>
            <a:ext cx="7218625" cy="5578028"/>
          </a:xfrm>
          <a:prstGeom prst="rect">
            <a:avLst/>
          </a:prstGeom>
        </p:spPr>
      </p:pic>
    </p:spTree>
    <p:extLst>
      <p:ext uri="{BB962C8B-B14F-4D97-AF65-F5344CB8AC3E}">
        <p14:creationId xmlns:p14="http://schemas.microsoft.com/office/powerpoint/2010/main" val="219950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smtClean="0"/>
              <a:t>The list I have created also includes the correct species of plants. Some sellers list a genus of plant, which may have another species that is actually native. Example- </a:t>
            </a:r>
            <a:r>
              <a:rPr lang="en-US" sz="2000" dirty="0" err="1" smtClean="0"/>
              <a:t>Liatris</a:t>
            </a:r>
            <a:r>
              <a:rPr lang="en-US" sz="2000" dirty="0" smtClean="0"/>
              <a:t> </a:t>
            </a:r>
            <a:r>
              <a:rPr lang="en-US" sz="2000" dirty="0" err="1" smtClean="0"/>
              <a:t>graminifolia</a:t>
            </a:r>
            <a:r>
              <a:rPr lang="en-US" sz="2000" dirty="0" smtClean="0"/>
              <a:t> is a locally native plant. Catalogs list ‘</a:t>
            </a:r>
            <a:r>
              <a:rPr lang="en-US" sz="2000" dirty="0" err="1" smtClean="0"/>
              <a:t>Liatris</a:t>
            </a:r>
            <a:r>
              <a:rPr lang="en-US" sz="2000" dirty="0" smtClean="0"/>
              <a:t>’ under their native section but they actually have </a:t>
            </a:r>
            <a:r>
              <a:rPr lang="en-US" sz="2000" dirty="0" err="1" smtClean="0"/>
              <a:t>Liatris</a:t>
            </a:r>
            <a:r>
              <a:rPr lang="en-US" sz="2000" dirty="0" smtClean="0"/>
              <a:t> </a:t>
            </a:r>
            <a:r>
              <a:rPr lang="en-US" sz="2000" dirty="0" err="1" smtClean="0"/>
              <a:t>spicata</a:t>
            </a:r>
            <a:r>
              <a:rPr lang="en-US" sz="2000" dirty="0" smtClean="0"/>
              <a:t> which is not a locally native species. In this case </a:t>
            </a:r>
            <a:r>
              <a:rPr lang="en-US" sz="2000" dirty="0" err="1" smtClean="0"/>
              <a:t>Liatris</a:t>
            </a:r>
            <a:r>
              <a:rPr lang="en-US" sz="2000" dirty="0" smtClean="0"/>
              <a:t> </a:t>
            </a:r>
            <a:r>
              <a:rPr lang="en-US" sz="2000" dirty="0" err="1" smtClean="0"/>
              <a:t>spicata</a:t>
            </a:r>
            <a:r>
              <a:rPr lang="en-US" sz="2000" dirty="0" smtClean="0"/>
              <a:t> is of good benefit to local wildlife and the locally native </a:t>
            </a:r>
            <a:r>
              <a:rPr lang="en-US" sz="2000" dirty="0" err="1" smtClean="0"/>
              <a:t>Liatris</a:t>
            </a:r>
            <a:r>
              <a:rPr lang="en-US" sz="2000" dirty="0" smtClean="0"/>
              <a:t> </a:t>
            </a:r>
            <a:r>
              <a:rPr lang="en-US" sz="2000" dirty="0" err="1" smtClean="0"/>
              <a:t>graminifolia</a:t>
            </a:r>
            <a:r>
              <a:rPr lang="en-US" sz="2000" dirty="0" smtClean="0"/>
              <a:t> is tough to find in commerce.</a:t>
            </a:r>
          </a:p>
          <a:p>
            <a:pPr marL="0" indent="0">
              <a:buNone/>
            </a:pPr>
            <a:endParaRPr lang="en-US" dirty="0"/>
          </a:p>
        </p:txBody>
      </p:sp>
      <p:sp>
        <p:nvSpPr>
          <p:cNvPr id="3" name="Title 2"/>
          <p:cNvSpPr>
            <a:spLocks noGrp="1"/>
          </p:cNvSpPr>
          <p:nvPr>
            <p:ph type="title"/>
          </p:nvPr>
        </p:nvSpPr>
        <p:spPr/>
        <p:txBody>
          <a:bodyPr/>
          <a:lstStyle/>
          <a:p>
            <a:r>
              <a:rPr lang="en-US" dirty="0" smtClean="0"/>
              <a:t>Native Plant Selection</a:t>
            </a:r>
            <a:endParaRPr lang="en-US" dirty="0"/>
          </a:p>
        </p:txBody>
      </p:sp>
      <p:pic>
        <p:nvPicPr>
          <p:cNvPr id="4" name="Picture 3" descr="Liatris_pilosa_v_pilosa_L_graminifolia_RH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385" y="3978557"/>
            <a:ext cx="2238574" cy="2238574"/>
          </a:xfrm>
          <a:prstGeom prst="rect">
            <a:avLst/>
          </a:prstGeom>
        </p:spPr>
      </p:pic>
      <p:pic>
        <p:nvPicPr>
          <p:cNvPr id="7" name="Picture 6" descr="800px-Dense_Blazing_Star_-_liatris_spicata_(434768989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131" y="4099127"/>
            <a:ext cx="2802177" cy="2042087"/>
          </a:xfrm>
          <a:prstGeom prst="rect">
            <a:avLst/>
          </a:prstGeom>
        </p:spPr>
      </p:pic>
      <p:sp>
        <p:nvSpPr>
          <p:cNvPr id="8" name="TextBox 7"/>
          <p:cNvSpPr txBox="1"/>
          <p:nvPr/>
        </p:nvSpPr>
        <p:spPr>
          <a:xfrm>
            <a:off x="5594308" y="6181402"/>
            <a:ext cx="1582484" cy="369332"/>
          </a:xfrm>
          <a:prstGeom prst="rect">
            <a:avLst/>
          </a:prstGeom>
          <a:noFill/>
        </p:spPr>
        <p:txBody>
          <a:bodyPr wrap="none" rtlCol="0">
            <a:spAutoFit/>
          </a:bodyPr>
          <a:lstStyle/>
          <a:p>
            <a:r>
              <a:rPr lang="en-US" dirty="0" err="1" smtClean="0"/>
              <a:t>Liatris</a:t>
            </a:r>
            <a:r>
              <a:rPr lang="en-US" dirty="0" smtClean="0"/>
              <a:t> </a:t>
            </a:r>
            <a:r>
              <a:rPr lang="en-US" dirty="0" err="1" smtClean="0"/>
              <a:t>spicata</a:t>
            </a:r>
            <a:endParaRPr lang="en-US" dirty="0"/>
          </a:p>
        </p:txBody>
      </p:sp>
      <p:sp>
        <p:nvSpPr>
          <p:cNvPr id="9" name="TextBox 8"/>
          <p:cNvSpPr txBox="1"/>
          <p:nvPr/>
        </p:nvSpPr>
        <p:spPr>
          <a:xfrm>
            <a:off x="1012763" y="6261412"/>
            <a:ext cx="2095445" cy="369332"/>
          </a:xfrm>
          <a:prstGeom prst="rect">
            <a:avLst/>
          </a:prstGeom>
          <a:noFill/>
        </p:spPr>
        <p:txBody>
          <a:bodyPr wrap="none" rtlCol="0">
            <a:spAutoFit/>
          </a:bodyPr>
          <a:lstStyle/>
          <a:p>
            <a:r>
              <a:rPr lang="en-US" dirty="0" err="1" smtClean="0"/>
              <a:t>Liatris</a:t>
            </a:r>
            <a:r>
              <a:rPr lang="en-US" dirty="0" smtClean="0"/>
              <a:t> </a:t>
            </a:r>
            <a:r>
              <a:rPr lang="en-US" dirty="0" err="1" smtClean="0"/>
              <a:t>graminifolia</a:t>
            </a:r>
            <a:endParaRPr lang="en-US" dirty="0"/>
          </a:p>
        </p:txBody>
      </p:sp>
    </p:spTree>
    <p:extLst>
      <p:ext uri="{BB962C8B-B14F-4D97-AF65-F5344CB8AC3E}">
        <p14:creationId xmlns:p14="http://schemas.microsoft.com/office/powerpoint/2010/main" val="19107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smtClean="0"/>
              <a:t>1. Plant a variety of locally native plants</a:t>
            </a:r>
          </a:p>
          <a:p>
            <a:pPr marL="0" indent="0">
              <a:buNone/>
            </a:pPr>
            <a:endParaRPr lang="en-US" dirty="0" smtClean="0"/>
          </a:p>
          <a:p>
            <a:pPr marL="0" indent="0">
              <a:buNone/>
            </a:pPr>
            <a:r>
              <a:rPr lang="en-US" dirty="0" smtClean="0"/>
              <a:t>Some plants are marketed as native but aren’t locally native</a:t>
            </a:r>
          </a:p>
          <a:p>
            <a:pPr marL="0" indent="0">
              <a:buNone/>
            </a:pPr>
            <a:endParaRPr lang="en-US" dirty="0"/>
          </a:p>
          <a:p>
            <a:pPr marL="0" indent="0">
              <a:buNone/>
            </a:pPr>
            <a:r>
              <a:rPr lang="en-US" dirty="0" smtClean="0"/>
              <a:t>It’s ok to sprinkle in some plants that are not locally native, just know that they haven’t coevolved with the local flora and fauna so may not be of as much value as a local native would be.</a:t>
            </a:r>
          </a:p>
          <a:p>
            <a:pPr marL="0" indent="0">
              <a:buNone/>
            </a:pPr>
            <a:endParaRPr lang="en-US" dirty="0"/>
          </a:p>
          <a:p>
            <a:pPr marL="0" indent="0">
              <a:buNone/>
            </a:pPr>
            <a:r>
              <a:rPr lang="en-US" dirty="0" smtClean="0"/>
              <a:t>In a case where a local native is not readily available in commerce I will substitute with a genus that is similar and grows in the East, Northeast or Southeast US</a:t>
            </a:r>
          </a:p>
        </p:txBody>
      </p:sp>
      <p:sp>
        <p:nvSpPr>
          <p:cNvPr id="3" name="Title 2"/>
          <p:cNvSpPr>
            <a:spLocks noGrp="1"/>
          </p:cNvSpPr>
          <p:nvPr>
            <p:ph type="title"/>
          </p:nvPr>
        </p:nvSpPr>
        <p:spPr/>
        <p:txBody>
          <a:bodyPr/>
          <a:lstStyle/>
          <a:p>
            <a:r>
              <a:rPr lang="en-US" dirty="0" smtClean="0"/>
              <a:t>Attracting Wildlife to Your Yard</a:t>
            </a:r>
            <a:endParaRPr lang="en-US" dirty="0"/>
          </a:p>
        </p:txBody>
      </p:sp>
    </p:spTree>
    <p:extLst>
      <p:ext uri="{BB962C8B-B14F-4D97-AF65-F5344CB8AC3E}">
        <p14:creationId xmlns:p14="http://schemas.microsoft.com/office/powerpoint/2010/main" val="27780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Use mostly regular natives, with a few ‘cultivars’ sprinkled in </a:t>
            </a:r>
          </a:p>
          <a:p>
            <a:pPr marL="0" indent="0">
              <a:buNone/>
            </a:pPr>
            <a:endParaRPr lang="en-US" dirty="0" smtClean="0"/>
          </a:p>
          <a:p>
            <a:pPr marL="0" indent="0">
              <a:buNone/>
            </a:pPr>
            <a:r>
              <a:rPr lang="en-US" dirty="0" smtClean="0"/>
              <a:t>A cultivar is a plant that has been produced in cultivation, by selective breeding, to demonstrate desirable characteristics like flower showiness, foliage variations or flower color variations to name a few. Plants are now being selected and cultivated to grow more compactly, resist pests and diseases, tolerate adverse weather conditions like heat and humidity, cold tolerance, drought tolerance, etc.</a:t>
            </a:r>
            <a:endParaRPr lang="en-US" dirty="0"/>
          </a:p>
        </p:txBody>
      </p:sp>
      <p:sp>
        <p:nvSpPr>
          <p:cNvPr id="3" name="Title 2"/>
          <p:cNvSpPr>
            <a:spLocks noGrp="1"/>
          </p:cNvSpPr>
          <p:nvPr>
            <p:ph type="title"/>
          </p:nvPr>
        </p:nvSpPr>
        <p:spPr/>
        <p:txBody>
          <a:bodyPr/>
          <a:lstStyle/>
          <a:p>
            <a:r>
              <a:rPr lang="en-US" dirty="0" smtClean="0"/>
              <a:t>Attracting Wildlife to Your Yard</a:t>
            </a:r>
            <a:endParaRPr lang="en-US" dirty="0"/>
          </a:p>
        </p:txBody>
      </p:sp>
    </p:spTree>
    <p:extLst>
      <p:ext uri="{BB962C8B-B14F-4D97-AF65-F5344CB8AC3E}">
        <p14:creationId xmlns:p14="http://schemas.microsoft.com/office/powerpoint/2010/main" val="285619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smtClean="0"/>
          </a:p>
          <a:p>
            <a:pPr marL="0" indent="0">
              <a:buNone/>
            </a:pPr>
            <a:r>
              <a:rPr lang="en-US" dirty="0" smtClean="0"/>
              <a:t>A cultivar is a plant that has been produced in cultivation, by selective breeding, to demonstrate desirable characteristics like flower showiness, foliage variations or flower color variations to name a few. Plants are now being selected and cultivated to grow more compactly, resist pests and diseases, tolerate adverse weather conditions like heat and humidity, cold tolerance, drought tolerance, etc.</a:t>
            </a:r>
            <a:endParaRPr lang="en-US" dirty="0"/>
          </a:p>
        </p:txBody>
      </p:sp>
      <p:sp>
        <p:nvSpPr>
          <p:cNvPr id="3" name="Title 2"/>
          <p:cNvSpPr>
            <a:spLocks noGrp="1"/>
          </p:cNvSpPr>
          <p:nvPr>
            <p:ph type="title"/>
          </p:nvPr>
        </p:nvSpPr>
        <p:spPr/>
        <p:txBody>
          <a:bodyPr/>
          <a:lstStyle/>
          <a:p>
            <a:r>
              <a:rPr lang="en-US" dirty="0" smtClean="0"/>
              <a:t>Cultivars</a:t>
            </a:r>
            <a:endParaRPr lang="en-US" dirty="0"/>
          </a:p>
        </p:txBody>
      </p:sp>
    </p:spTree>
    <p:extLst>
      <p:ext uri="{BB962C8B-B14F-4D97-AF65-F5344CB8AC3E}">
        <p14:creationId xmlns:p14="http://schemas.microsoft.com/office/powerpoint/2010/main" val="19095464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398</TotalTime>
  <Words>2296</Words>
  <Application>Microsoft Macintosh PowerPoint</Application>
  <PresentationFormat>On-screen Show (4:3)</PresentationFormat>
  <Paragraphs>342</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Paper</vt:lpstr>
      <vt:lpstr>Native Plants of Howard County, MD</vt:lpstr>
      <vt:lpstr>Using Native Plants</vt:lpstr>
      <vt:lpstr>Native Plant Selection</vt:lpstr>
      <vt:lpstr>Native Plant Selection</vt:lpstr>
      <vt:lpstr>Native Plant Selection</vt:lpstr>
      <vt:lpstr>Native Plant Selection</vt:lpstr>
      <vt:lpstr>Attracting Wildlife to Your Yard</vt:lpstr>
      <vt:lpstr>Attracting Wildlife to Your Yard</vt:lpstr>
      <vt:lpstr>Cultivars</vt:lpstr>
      <vt:lpstr>Cultivars</vt:lpstr>
      <vt:lpstr>Variety</vt:lpstr>
      <vt:lpstr>Attracting Wildlife to Your Yard</vt:lpstr>
      <vt:lpstr>Attracting Wildlife to Your Yard</vt:lpstr>
      <vt:lpstr>Attracting Wildlife to Your Yard</vt:lpstr>
      <vt:lpstr>Attracting Wildlife to Your Yard</vt:lpstr>
      <vt:lpstr>Attracting Butterflies</vt:lpstr>
      <vt:lpstr>Attracting Monarchs</vt:lpstr>
      <vt:lpstr>Attracting Birds</vt:lpstr>
      <vt:lpstr>Attracting Bees</vt:lpstr>
      <vt:lpstr>Attracting Turtles, Frogs and Lizards</vt:lpstr>
      <vt:lpstr>Attracting Hummingbirds</vt:lpstr>
      <vt:lpstr>Gardening for Kids</vt:lpstr>
      <vt:lpstr>Ferns</vt:lpstr>
      <vt:lpstr>Polystichum acrostichoides  Christmas Fern </vt:lpstr>
      <vt:lpstr>Dryopteris marginalis  Evergreen Wood Fern </vt:lpstr>
      <vt:lpstr>Adiantum pedatum  Maidenhair Fern </vt:lpstr>
      <vt:lpstr>Osmunda regalis --Royal Fern  </vt:lpstr>
      <vt:lpstr>Grasses</vt:lpstr>
      <vt:lpstr>Carex pennsylvanica  Pennsylvania Sedge</vt:lpstr>
      <vt:lpstr>Chasmanthium latifolium  Northern Sea Oats</vt:lpstr>
      <vt:lpstr>Panicum virgatum---Switchgrass </vt:lpstr>
      <vt:lpstr>Schizachyrium scoparium ---Little Bluestem  </vt:lpstr>
      <vt:lpstr>Groundcovers</vt:lpstr>
      <vt:lpstr>Asarum canadense Wild Ginger</vt:lpstr>
      <vt:lpstr>Phlox subulata  Moss Pinks</vt:lpstr>
      <vt:lpstr>Tiarella cordifolia 'Brandywine'  Brandywine tiarella</vt:lpstr>
      <vt:lpstr>Where to Find Native Plants </vt:lpstr>
      <vt:lpstr>Need Help Planning and Planting</vt:lpstr>
      <vt:lpstr>Citations</vt:lpstr>
      <vt:lpstr>Favorite Books on Native Plants</vt:lpstr>
    </vt:vector>
  </TitlesOfParts>
  <Company>Lauren's Garden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Plants for Howard County, MD</dc:title>
  <dc:creator>Lauren Turner</dc:creator>
  <cp:lastModifiedBy>Lauren Turner</cp:lastModifiedBy>
  <cp:revision>30</cp:revision>
  <dcterms:created xsi:type="dcterms:W3CDTF">2015-03-06T17:20:25Z</dcterms:created>
  <dcterms:modified xsi:type="dcterms:W3CDTF">2016-11-11T19:45:45Z</dcterms:modified>
</cp:coreProperties>
</file>